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86" r:id="rId6"/>
    <p:sldId id="284"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3" r:id="rId29"/>
    <p:sldId id="287" r:id="rId30"/>
    <p:sldId id="288" r:id="rId31"/>
    <p:sldId id="289" r:id="rId32"/>
    <p:sldId id="290" r:id="rId33"/>
    <p:sldId id="292" r:id="rId34"/>
    <p:sldId id="291" r:id="rId35"/>
    <p:sldId id="26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5" d="100"/>
          <a:sy n="85" d="100"/>
        </p:scale>
        <p:origin x="4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5955FD-353F-4F01-B8AE-A5B973BAA052}"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803D3-A702-4873-8A5C-F505EE4B344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962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955FD-353F-4F01-B8AE-A5B973BAA052}"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619654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955FD-353F-4F01-B8AE-A5B973BAA052}"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185483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955FD-353F-4F01-B8AE-A5B973BAA052}"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362008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955FD-353F-4F01-B8AE-A5B973BAA052}" type="datetimeFigureOut">
              <a:rPr lang="en-IN" smtClean="0"/>
              <a:t>28-04-2023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803D3-A702-4873-8A5C-F505EE4B344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71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5955FD-353F-4F01-B8AE-A5B973BAA052}"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188757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5955FD-353F-4F01-B8AE-A5B973BAA052}" type="datetimeFigureOut">
              <a:rPr lang="en-IN" smtClean="0"/>
              <a:t>28-04-2023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60422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5955FD-353F-4F01-B8AE-A5B973BAA052}" type="datetimeFigureOut">
              <a:rPr lang="en-IN" smtClean="0"/>
              <a:t>28-04-2023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71963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35955FD-353F-4F01-B8AE-A5B973BAA052}" type="datetimeFigureOut">
              <a:rPr lang="en-IN" smtClean="0"/>
              <a:t>28-04-2023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361461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5955FD-353F-4F01-B8AE-A5B973BAA052}" type="datetimeFigureOut">
              <a:rPr lang="en-IN" smtClean="0"/>
              <a:t>28-04-2023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3803D3-A702-4873-8A5C-F505EE4B344C}" type="slidenum">
              <a:rPr lang="en-IN" smtClean="0"/>
              <a:t>‹#›</a:t>
            </a:fld>
            <a:endParaRPr lang="en-IN"/>
          </a:p>
        </p:txBody>
      </p:sp>
    </p:spTree>
    <p:extLst>
      <p:ext uri="{BB962C8B-B14F-4D97-AF65-F5344CB8AC3E}">
        <p14:creationId xmlns:p14="http://schemas.microsoft.com/office/powerpoint/2010/main" val="353752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5955FD-353F-4F01-B8AE-A5B973BAA052}" type="datetimeFigureOut">
              <a:rPr lang="en-IN" smtClean="0"/>
              <a:t>28-04-2023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803D3-A702-4873-8A5C-F505EE4B344C}" type="slidenum">
              <a:rPr lang="en-IN" smtClean="0"/>
              <a:t>‹#›</a:t>
            </a:fld>
            <a:endParaRPr lang="en-IN"/>
          </a:p>
        </p:txBody>
      </p:sp>
    </p:spTree>
    <p:extLst>
      <p:ext uri="{BB962C8B-B14F-4D97-AF65-F5344CB8AC3E}">
        <p14:creationId xmlns:p14="http://schemas.microsoft.com/office/powerpoint/2010/main" val="48642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35955FD-353F-4F01-B8AE-A5B973BAA052}" type="datetimeFigureOut">
              <a:rPr lang="en-IN" smtClean="0"/>
              <a:t>28-04-2023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D3803D3-A702-4873-8A5C-F505EE4B344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11683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a:extLst>
              <a:ext uri="{FF2B5EF4-FFF2-40B4-BE49-F238E27FC236}">
                <a16:creationId xmlns:a16="http://schemas.microsoft.com/office/drawing/2014/main" id="{D90D23E4-F825-CA27-6D8A-2C2E36BFE85A}"/>
              </a:ext>
            </a:extLst>
          </p:cNvPr>
          <p:cNvSpPr txBox="1"/>
          <p:nvPr/>
        </p:nvSpPr>
        <p:spPr>
          <a:xfrm>
            <a:off x="1165538" y="585988"/>
            <a:ext cx="10285657" cy="59093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    ICTIS 2023</a:t>
            </a:r>
          </a:p>
          <a:p>
            <a:pPr algn="ctr"/>
            <a:r>
              <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PAPER PRESENTATION</a:t>
            </a:r>
          </a:p>
          <a:p>
            <a:pPr algn="ctr"/>
            <a:endPar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20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On</a:t>
            </a:r>
          </a:p>
          <a:p>
            <a:pPr algn="ctr"/>
            <a:endParaRPr lang="en-GB" sz="20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3200" b="1" dirty="0">
                <a:solidFill>
                  <a:schemeClr val="accent2">
                    <a:lumMod val="75000"/>
                  </a:schemeClr>
                </a:solidFill>
                <a:latin typeface="Trebuchet MS" panose="020B0603020202020204" pitchFamily="34" charset="0"/>
                <a:ea typeface="MS Mincho" panose="02020609040205080304" pitchFamily="49" charset="-128"/>
                <a:cs typeface="Courier New" panose="02070309020205020404" pitchFamily="49" charset="0"/>
              </a:rPr>
              <a:t>PLANT AND WEED SEEDLINGS CLASSIFICATION </a:t>
            </a:r>
          </a:p>
          <a:p>
            <a:pPr algn="ctr"/>
            <a:r>
              <a:rPr lang="en-GB" sz="3200" b="1" dirty="0">
                <a:solidFill>
                  <a:schemeClr val="accent2">
                    <a:lumMod val="75000"/>
                  </a:schemeClr>
                </a:solidFill>
                <a:latin typeface="Trebuchet MS" panose="020B0603020202020204" pitchFamily="34" charset="0"/>
                <a:ea typeface="MS Mincho" panose="02020609040205080304" pitchFamily="49" charset="-128"/>
                <a:cs typeface="Courier New" panose="02070309020205020404" pitchFamily="49" charset="0"/>
              </a:rPr>
              <a:t>USING DEEP LEARNING TECHNIQUES</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By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Sk. Farheen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Sk. Ashrita Parvin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 </a:t>
            </a:r>
            <a:r>
              <a:rPr lang="en-US" sz="2000" dirty="0" err="1">
                <a:latin typeface="Times New Roman" panose="02020603050405020304" pitchFamily="18" charset="0"/>
                <a:cs typeface="Times New Roman" panose="02020603050405020304" pitchFamily="18" charset="0"/>
              </a:rPr>
              <a:t>Rajarajeswari</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Y. Nikhila</a:t>
            </a:r>
          </a:p>
          <a:p>
            <a:pPr algn="ctr"/>
            <a:endParaRPr lang="en-US" sz="2000"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Paper Id - 222</a:t>
            </a:r>
            <a:endParaRPr lang="en-US" sz="2000" b="1" dirty="0"/>
          </a:p>
          <a:p>
            <a:pPr algn="ctr"/>
            <a:endParaRPr lang="en-GB" dirty="0">
              <a:solidFill>
                <a:schemeClr val="accent4">
                  <a:lumMod val="50000"/>
                </a:schemeClr>
              </a:solidFill>
              <a:latin typeface="Trebuchet MS" panose="020B0603020202020204" pitchFamily="34" charset="0"/>
              <a:ea typeface="MS Mincho" panose="02020609040205080304" pitchFamily="49" charset="-128"/>
              <a:cs typeface="Courier New" panose="02070309020205020404" pitchFamily="49" charset="0"/>
            </a:endParaRPr>
          </a:p>
        </p:txBody>
      </p:sp>
    </p:spTree>
    <p:extLst>
      <p:ext uri="{BB962C8B-B14F-4D97-AF65-F5344CB8AC3E}">
        <p14:creationId xmlns:p14="http://schemas.microsoft.com/office/powerpoint/2010/main" val="612331487"/>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6345-3EAB-346C-3011-9DCF32AB382F}"/>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Dataset</a:t>
            </a:r>
          </a:p>
        </p:txBody>
      </p:sp>
      <p:sp>
        <p:nvSpPr>
          <p:cNvPr id="9" name="Content Placeholder 8">
            <a:extLst>
              <a:ext uri="{FF2B5EF4-FFF2-40B4-BE49-F238E27FC236}">
                <a16:creationId xmlns:a16="http://schemas.microsoft.com/office/drawing/2014/main" id="{23F3D8DF-B001-DDC8-B814-B8A1F46768DD}"/>
              </a:ext>
            </a:extLst>
          </p:cNvPr>
          <p:cNvSpPr>
            <a:spLocks noGrp="1"/>
          </p:cNvSpPr>
          <p:nvPr>
            <p:ph idx="1"/>
          </p:nvPr>
        </p:nvSpPr>
        <p:spPr>
          <a:xfrm>
            <a:off x="1097280" y="1845734"/>
            <a:ext cx="10058400" cy="4419838"/>
          </a:xfrm>
        </p:spPr>
        <p:txBody>
          <a:bodyPr>
            <a:normAutofit fontScale="85000" lnSpcReduction="20000"/>
          </a:bodyPr>
          <a:lstStyle/>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buNone/>
            </a:pPr>
            <a:r>
              <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Figure 4: Some of the plant seedling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C1284644-543B-9AEA-9DC7-322F88C42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090" y="1783723"/>
            <a:ext cx="3697310" cy="4025429"/>
          </a:xfrm>
          <a:prstGeom prst="rect">
            <a:avLst/>
          </a:prstGeom>
        </p:spPr>
      </p:pic>
      <p:pic>
        <p:nvPicPr>
          <p:cNvPr id="11" name="Picture 10">
            <a:extLst>
              <a:ext uri="{FF2B5EF4-FFF2-40B4-BE49-F238E27FC236}">
                <a16:creationId xmlns:a16="http://schemas.microsoft.com/office/drawing/2014/main" id="{B1213E50-27BA-F0BA-E529-1EA0E810AEC9}"/>
              </a:ext>
            </a:extLst>
          </p:cNvPr>
          <p:cNvPicPr>
            <a:picLocks noChangeAspect="1"/>
          </p:cNvPicPr>
          <p:nvPr/>
        </p:nvPicPr>
        <p:blipFill>
          <a:blip r:embed="rId3"/>
          <a:stretch>
            <a:fillRect/>
          </a:stretch>
        </p:blipFill>
        <p:spPr>
          <a:xfrm>
            <a:off x="6313224" y="1799371"/>
            <a:ext cx="3785531" cy="4009781"/>
          </a:xfrm>
          <a:prstGeom prst="rect">
            <a:avLst/>
          </a:prstGeom>
        </p:spPr>
      </p:pic>
    </p:spTree>
    <p:extLst>
      <p:ext uri="{BB962C8B-B14F-4D97-AF65-F5344CB8AC3E}">
        <p14:creationId xmlns:p14="http://schemas.microsoft.com/office/powerpoint/2010/main" val="29878549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24BC-5988-A01E-B131-5A26E9F6D896}"/>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021C20EE-3543-3589-5C5E-D7746C0ED025}"/>
              </a:ext>
            </a:extLst>
          </p:cNvPr>
          <p:cNvSpPr>
            <a:spLocks noGrp="1"/>
          </p:cNvSpPr>
          <p:nvPr>
            <p:ph idx="1"/>
          </p:nvPr>
        </p:nvSpPr>
        <p:spPr/>
        <p:txBody>
          <a:bodyPr>
            <a:normAutofit/>
          </a:bodyPr>
          <a:lstStyle/>
          <a:p>
            <a:pPr marL="0" indent="0">
              <a:lnSpc>
                <a:spcPct val="114000"/>
              </a:lnSpc>
              <a:buNone/>
            </a:pPr>
            <a:r>
              <a:rPr lang="en-IN">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The images </a:t>
            </a:r>
            <a:r>
              <a:rPr lang="en-IN"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are resized to 224 x 224 pixels and 300 x 300 pixels. Pixel values are normalised as per the model, which gives a better training result.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323909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C626-2797-7338-BBAB-ACFC7C2D63A8}"/>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Data Augmentation</a:t>
            </a:r>
          </a:p>
        </p:txBody>
      </p:sp>
      <p:sp>
        <p:nvSpPr>
          <p:cNvPr id="3" name="Content Placeholder 2">
            <a:extLst>
              <a:ext uri="{FF2B5EF4-FFF2-40B4-BE49-F238E27FC236}">
                <a16:creationId xmlns:a16="http://schemas.microsoft.com/office/drawing/2014/main" id="{526BD91C-07EF-F877-B800-F72F5EB631B3}"/>
              </a:ext>
            </a:extLst>
          </p:cNvPr>
          <p:cNvSpPr>
            <a:spLocks noGrp="1"/>
          </p:cNvSpPr>
          <p:nvPr>
            <p:ph idx="1"/>
          </p:nvPr>
        </p:nvSpPr>
        <p:spPr>
          <a:xfrm>
            <a:off x="1097279" y="1845734"/>
            <a:ext cx="10236129" cy="4504120"/>
          </a:xfrm>
        </p:spPr>
        <p:txBody>
          <a:bodyPr>
            <a:normAutofit/>
          </a:bodyPr>
          <a:lstStyle/>
          <a:p>
            <a:pPr>
              <a:lnSpc>
                <a:spcPct val="114000"/>
              </a:lnSpc>
            </a:pPr>
            <a:r>
              <a:rPr lang="en-IN" dirty="0">
                <a:effectLst/>
                <a:latin typeface="Times New Roman" panose="02020603050405020304" pitchFamily="18" charset="0"/>
                <a:ea typeface="Calibri" panose="020F0502020204030204" pitchFamily="34" charset="0"/>
                <a:cs typeface="Times New Roman" panose="02020603050405020304" pitchFamily="18" charset="0"/>
              </a:rPr>
              <a:t>A data augmentation technique is performed to reduce over-fitting during training. This procedure is very helpful when dealing with an unbalanced dataset. The augmentation methods applied are: rotation by 180 degrees; zooming in a range of 0–30%; width-shift and height-shift in a range of 0–30%; horizontal and vertical flips.</a:t>
            </a: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Figure 5: Actual image of Charlock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D031DE08-AE27-FA1E-3570-20DD1AEA2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032" y="3505243"/>
            <a:ext cx="1781172" cy="1629443"/>
          </a:xfrm>
          <a:prstGeom prst="rect">
            <a:avLst/>
          </a:prstGeom>
        </p:spPr>
      </p:pic>
      <p:pic>
        <p:nvPicPr>
          <p:cNvPr id="5" name="Picture 4">
            <a:extLst>
              <a:ext uri="{FF2B5EF4-FFF2-40B4-BE49-F238E27FC236}">
                <a16:creationId xmlns:a16="http://schemas.microsoft.com/office/drawing/2014/main" id="{F4F4EDB3-4F19-EF22-DE8C-EDDE8CBA04C8}"/>
              </a:ext>
            </a:extLst>
          </p:cNvPr>
          <p:cNvPicPr>
            <a:picLocks noChangeAspect="1"/>
          </p:cNvPicPr>
          <p:nvPr/>
        </p:nvPicPr>
        <p:blipFill>
          <a:blip r:embed="rId3"/>
          <a:stretch>
            <a:fillRect/>
          </a:stretch>
        </p:blipFill>
        <p:spPr>
          <a:xfrm>
            <a:off x="6393426" y="3185652"/>
            <a:ext cx="4520380" cy="2483684"/>
          </a:xfrm>
          <a:prstGeom prst="rect">
            <a:avLst/>
          </a:prstGeom>
        </p:spPr>
      </p:pic>
      <p:sp>
        <p:nvSpPr>
          <p:cNvPr id="7" name="TextBox 6">
            <a:extLst>
              <a:ext uri="{FF2B5EF4-FFF2-40B4-BE49-F238E27FC236}">
                <a16:creationId xmlns:a16="http://schemas.microsoft.com/office/drawing/2014/main" id="{9326F46D-53CB-6DBE-48E1-B5872F8BB459}"/>
              </a:ext>
            </a:extLst>
          </p:cNvPr>
          <p:cNvSpPr txBox="1"/>
          <p:nvPr/>
        </p:nvSpPr>
        <p:spPr>
          <a:xfrm>
            <a:off x="5383369" y="5777710"/>
            <a:ext cx="5950040" cy="324384"/>
          </a:xfrm>
          <a:prstGeom prst="rect">
            <a:avLst/>
          </a:prstGeom>
          <a:noFill/>
        </p:spPr>
        <p:txBody>
          <a:bodyPr wrap="square" rtlCol="0">
            <a:spAutoFit/>
          </a:bodyPr>
          <a:lstStyle/>
          <a:p>
            <a:pPr marL="457200"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Figure 6: </a:t>
            </a:r>
            <a:r>
              <a:rPr lang="en-IN" sz="1400" dirty="0">
                <a:latin typeface="Times New Roman" panose="02020603050405020304" pitchFamily="18" charset="0"/>
                <a:ea typeface="Calibri" panose="020F0502020204030204" pitchFamily="34" charset="0"/>
                <a:cs typeface="Times New Roman" panose="02020603050405020304" pitchFamily="18" charset="0"/>
              </a:rPr>
              <a:t>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mages generated after performing augmentation on figure 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87245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4CD0-EC49-05EF-8225-4A06A5E411AB}"/>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Data Split</a:t>
            </a:r>
          </a:p>
        </p:txBody>
      </p:sp>
      <p:sp>
        <p:nvSpPr>
          <p:cNvPr id="3" name="Content Placeholder 2">
            <a:extLst>
              <a:ext uri="{FF2B5EF4-FFF2-40B4-BE49-F238E27FC236}">
                <a16:creationId xmlns:a16="http://schemas.microsoft.com/office/drawing/2014/main" id="{B3871E51-D8E8-FD30-D7A6-BAB386E4B2C1}"/>
              </a:ext>
            </a:extLst>
          </p:cNvPr>
          <p:cNvSpPr>
            <a:spLocks noGrp="1"/>
          </p:cNvSpPr>
          <p:nvPr>
            <p:ph idx="1"/>
          </p:nvPr>
        </p:nvSpPr>
        <p:spPr/>
        <p:txBody>
          <a:bodyPr>
            <a:normAutofit/>
          </a:bodyPr>
          <a:lstStyle/>
          <a:p>
            <a:pPr>
              <a:lnSpc>
                <a:spcPct val="114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training set and test set are already present in the dataset. </a:t>
            </a:r>
          </a:p>
          <a:p>
            <a:pPr>
              <a:lnSpc>
                <a:spcPct val="114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training set is divided into a 9:1 ratio, where 90% is used for training and 10% for validation.</a:t>
            </a:r>
          </a:p>
          <a:p>
            <a:pPr>
              <a:lnSpc>
                <a:spcPct val="114000"/>
              </a:lnSpc>
              <a:buFont typeface="Wingdings" panose="05000000000000000000" pitchFamily="2" charset="2"/>
              <a:buChar char="§"/>
            </a:pPr>
            <a:r>
              <a:rPr lang="en-IN" dirty="0">
                <a:effectLst/>
                <a:latin typeface="Times New Roman" panose="02020603050405020304" pitchFamily="18" charset="0"/>
                <a:ea typeface="Calibri" panose="020F0502020204030204" pitchFamily="34" charset="0"/>
                <a:cs typeface="Times New Roman" panose="02020603050405020304" pitchFamily="18" charset="0"/>
              </a:rPr>
              <a:t>After data split, the training, validation, and test sets contain 4279, 471, and 794 images, respectively, belonging to 12 classes.</a:t>
            </a:r>
          </a:p>
          <a:p>
            <a:pPr>
              <a:lnSpc>
                <a:spcPct val="114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52887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4C1D-AC0C-5F63-0B7A-FABE02605085}"/>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Model Building</a:t>
            </a:r>
          </a:p>
        </p:txBody>
      </p:sp>
      <p:sp>
        <p:nvSpPr>
          <p:cNvPr id="3" name="Content Placeholder 2">
            <a:extLst>
              <a:ext uri="{FF2B5EF4-FFF2-40B4-BE49-F238E27FC236}">
                <a16:creationId xmlns:a16="http://schemas.microsoft.com/office/drawing/2014/main" id="{B952847E-6424-300D-DB08-E8BD4251F4E6}"/>
              </a:ext>
            </a:extLst>
          </p:cNvPr>
          <p:cNvSpPr>
            <a:spLocks noGrp="1"/>
          </p:cNvSpPr>
          <p:nvPr>
            <p:ph idx="1"/>
          </p:nvPr>
        </p:nvSpPr>
        <p:spPr/>
        <p:txBody>
          <a:bodyPr>
            <a:normAutofit/>
          </a:bodyPr>
          <a:lstStyle/>
          <a:p>
            <a:pPr marL="457200">
              <a:lnSpc>
                <a:spcPct val="115000"/>
              </a:lnSpc>
              <a:spcAft>
                <a:spcPts val="800"/>
              </a:spcAft>
            </a:pPr>
            <a:r>
              <a:rPr lang="en-IN"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In this project, several models (classifiers) are employed: </a:t>
            </a:r>
          </a:p>
          <a:p>
            <a:pPr marL="457200">
              <a:lnSpc>
                <a:spcPct val="115000"/>
              </a:lnSpc>
              <a:spcAft>
                <a:spcPts val="800"/>
              </a:spcAft>
            </a:pPr>
            <a:r>
              <a:rPr lang="en-IN"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self-built CNN model</a:t>
            </a:r>
          </a:p>
          <a:p>
            <a:pPr marL="457200">
              <a:lnSpc>
                <a:spcPct val="115000"/>
              </a:lnSpc>
              <a:spcAft>
                <a:spcPts val="800"/>
              </a:spcAft>
            </a:pPr>
            <a:r>
              <a:rPr lang="en-IN"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IN"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ResNet-50 models</a:t>
            </a:r>
          </a:p>
          <a:p>
            <a:pPr marL="457200">
              <a:lnSpc>
                <a:spcPct val="115000"/>
              </a:lnSpc>
              <a:spcAft>
                <a:spcPts val="800"/>
              </a:spcAft>
            </a:pPr>
            <a:r>
              <a:rPr lang="en-IN" dirty="0">
                <a:solidFill>
                  <a:srgbClr val="252525"/>
                </a:solidFill>
                <a:latin typeface="Times New Roman" panose="02020603050405020304" pitchFamily="18" charset="0"/>
                <a:ea typeface="Calibri" panose="020F0502020204030204" pitchFamily="34" charset="0"/>
                <a:cs typeface="Times New Roman" panose="02020603050405020304" pitchFamily="18" charset="0"/>
              </a:rPr>
              <a:t>- </a:t>
            </a:r>
            <a:r>
              <a:rPr lang="en-IN" dirty="0" err="1">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Xception</a:t>
            </a:r>
            <a:r>
              <a:rPr lang="en-IN"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 model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98002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1F1E-C160-EC10-BDAB-2BED0B159ED1}"/>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Convolutional Neural Network</a:t>
            </a:r>
          </a:p>
        </p:txBody>
      </p:sp>
      <p:pic>
        <p:nvPicPr>
          <p:cNvPr id="6" name="Picture 5">
            <a:extLst>
              <a:ext uri="{FF2B5EF4-FFF2-40B4-BE49-F238E27FC236}">
                <a16:creationId xmlns:a16="http://schemas.microsoft.com/office/drawing/2014/main" id="{5866EC61-6217-575C-64C9-426743921E9F}"/>
              </a:ext>
            </a:extLst>
          </p:cNvPr>
          <p:cNvPicPr>
            <a:picLocks noChangeAspect="1"/>
          </p:cNvPicPr>
          <p:nvPr/>
        </p:nvPicPr>
        <p:blipFill>
          <a:blip r:embed="rId2"/>
          <a:stretch>
            <a:fillRect/>
          </a:stretch>
        </p:blipFill>
        <p:spPr>
          <a:xfrm>
            <a:off x="5352438" y="1814842"/>
            <a:ext cx="5975555" cy="4527755"/>
          </a:xfrm>
          <a:prstGeom prst="rect">
            <a:avLst/>
          </a:prstGeom>
        </p:spPr>
      </p:pic>
      <p:sp>
        <p:nvSpPr>
          <p:cNvPr id="9" name="TextBox 8">
            <a:extLst>
              <a:ext uri="{FF2B5EF4-FFF2-40B4-BE49-F238E27FC236}">
                <a16:creationId xmlns:a16="http://schemas.microsoft.com/office/drawing/2014/main" id="{BD08F71E-C144-6835-F55D-D7FE03ABEF42}"/>
              </a:ext>
            </a:extLst>
          </p:cNvPr>
          <p:cNvSpPr txBox="1"/>
          <p:nvPr/>
        </p:nvSpPr>
        <p:spPr>
          <a:xfrm>
            <a:off x="912925" y="2220343"/>
            <a:ext cx="4540291" cy="3908762"/>
          </a:xfrm>
          <a:prstGeom prst="rect">
            <a:avLst/>
          </a:prstGeom>
          <a:noFill/>
        </p:spPr>
        <p:txBody>
          <a:bodyPr wrap="square" rtlCol="0">
            <a:spAutoFit/>
          </a:bodyPr>
          <a:lstStyle/>
          <a:p>
            <a:pPr marL="365760" indent="0">
              <a:lnSpc>
                <a:spcPct val="115000"/>
              </a:lnSpc>
              <a:buNone/>
            </a:pPr>
            <a:r>
              <a:rPr lang="en-IN" sz="20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Convolutional Neural Network (CNN) works better with images since it can discover features by itself. A CNN employs 2D convolutional layers and integrates input data with learned characteristics, making it an excellent architecture for processing 2D data, such as photos. </a:t>
            </a:r>
            <a:r>
              <a:rPr lang="en-IN" sz="2000" dirty="0">
                <a:solidFill>
                  <a:srgbClr val="252525"/>
                </a:solidFill>
                <a:effectLst/>
                <a:latin typeface="Times New Roman" panose="02020603050405020304" pitchFamily="18" charset="0"/>
                <a:ea typeface="Times New Roman" panose="02020603050405020304" pitchFamily="18" charset="0"/>
              </a:rPr>
              <a:t>A convolutional neural network consists of an input layer, hidden layers, and an output layer.</a:t>
            </a:r>
            <a:endParaRPr lang="en-IN" sz="20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7898996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137A-B1F7-A823-464C-1060057C647A}"/>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ResNet-50 </a:t>
            </a:r>
          </a:p>
        </p:txBody>
      </p:sp>
      <p:sp>
        <p:nvSpPr>
          <p:cNvPr id="3" name="Content Placeholder 2">
            <a:extLst>
              <a:ext uri="{FF2B5EF4-FFF2-40B4-BE49-F238E27FC236}">
                <a16:creationId xmlns:a16="http://schemas.microsoft.com/office/drawing/2014/main" id="{9DD4882F-AFF1-60AC-A147-7A8E96FE57F5}"/>
              </a:ext>
            </a:extLst>
          </p:cNvPr>
          <p:cNvSpPr>
            <a:spLocks noGrp="1"/>
          </p:cNvSpPr>
          <p:nvPr>
            <p:ph idx="1"/>
          </p:nvPr>
        </p:nvSpPr>
        <p:spPr/>
        <p:txBody>
          <a:bodyPr/>
          <a:lstStyle/>
          <a:p>
            <a:pPr marL="708660" indent="-342900">
              <a:lnSpc>
                <a:spcPct val="115000"/>
              </a:lnSpc>
              <a:buFont typeface="Wingdings" panose="05000000000000000000" pitchFamily="2" charset="2"/>
              <a:buChar char="§"/>
            </a:pP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The residual network is known as </a:t>
            </a:r>
            <a:r>
              <a:rPr lang="en-IN"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ResNet</a:t>
            </a: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ResNet</a:t>
            </a: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has numerous variations that use the same idea but have various numbers of layers.</a:t>
            </a:r>
          </a:p>
          <a:p>
            <a:pPr marL="708660" indent="-342900">
              <a:lnSpc>
                <a:spcPct val="115000"/>
              </a:lnSpc>
              <a:buFont typeface="Wingdings" panose="05000000000000000000" pitchFamily="2" charset="2"/>
              <a:buChar char="§"/>
            </a:pP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Resnet50 is the name given to the version that supports 50 neural network layers. It has forty-eight convolution layers, one average pool layer, and one </a:t>
            </a:r>
            <a:r>
              <a:rPr lang="en-IN"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MaxPool</a:t>
            </a: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layer. It’s a common </a:t>
            </a:r>
            <a:r>
              <a:rPr lang="en-IN"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ResNet</a:t>
            </a:r>
            <a:r>
              <a:rPr lang="en-IN"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model.</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1E14E682-3EDE-174A-C9EA-4DA145E1507C}"/>
              </a:ext>
            </a:extLst>
          </p:cNvPr>
          <p:cNvPicPr>
            <a:picLocks noChangeAspect="1"/>
          </p:cNvPicPr>
          <p:nvPr/>
        </p:nvPicPr>
        <p:blipFill>
          <a:blip r:embed="rId2"/>
          <a:stretch>
            <a:fillRect/>
          </a:stretch>
        </p:blipFill>
        <p:spPr>
          <a:xfrm>
            <a:off x="2213710" y="3509569"/>
            <a:ext cx="8424473" cy="2728867"/>
          </a:xfrm>
          <a:prstGeom prst="rect">
            <a:avLst/>
          </a:prstGeom>
        </p:spPr>
      </p:pic>
    </p:spTree>
    <p:extLst>
      <p:ext uri="{BB962C8B-B14F-4D97-AF65-F5344CB8AC3E}">
        <p14:creationId xmlns:p14="http://schemas.microsoft.com/office/powerpoint/2010/main" val="350015609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9571-0606-D220-8EFD-167A4BD2E978}"/>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Modified ResNet-50</a:t>
            </a:r>
          </a:p>
        </p:txBody>
      </p:sp>
      <p:sp>
        <p:nvSpPr>
          <p:cNvPr id="3" name="Content Placeholder 2">
            <a:extLst>
              <a:ext uri="{FF2B5EF4-FFF2-40B4-BE49-F238E27FC236}">
                <a16:creationId xmlns:a16="http://schemas.microsoft.com/office/drawing/2014/main" id="{F6D18BDC-3CE5-4F06-9905-EDE16E7CE76F}"/>
              </a:ext>
            </a:extLst>
          </p:cNvPr>
          <p:cNvSpPr>
            <a:spLocks noGrp="1"/>
          </p:cNvSpPr>
          <p:nvPr>
            <p:ph idx="1"/>
          </p:nvPr>
        </p:nvSpPr>
        <p:spPr>
          <a:xfrm>
            <a:off x="1097279" y="1845733"/>
            <a:ext cx="10274765" cy="4348589"/>
          </a:xfrm>
        </p:spPr>
        <p:txBody>
          <a:bodyPr>
            <a:normAutofit/>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1. ResNet-50 as feature extractor:</a:t>
            </a: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BAE7613-DB33-56C5-4E86-C61C279D40E4}"/>
              </a:ext>
            </a:extLst>
          </p:cNvPr>
          <p:cNvPicPr>
            <a:picLocks noChangeAspect="1"/>
          </p:cNvPicPr>
          <p:nvPr/>
        </p:nvPicPr>
        <p:blipFill>
          <a:blip r:embed="rId2"/>
          <a:stretch>
            <a:fillRect/>
          </a:stretch>
        </p:blipFill>
        <p:spPr>
          <a:xfrm>
            <a:off x="1097280" y="2271252"/>
            <a:ext cx="4728333" cy="3311013"/>
          </a:xfrm>
          <a:prstGeom prst="rect">
            <a:avLst/>
          </a:prstGeom>
        </p:spPr>
      </p:pic>
      <p:sp>
        <p:nvSpPr>
          <p:cNvPr id="7" name="TextBox 6">
            <a:extLst>
              <a:ext uri="{FF2B5EF4-FFF2-40B4-BE49-F238E27FC236}">
                <a16:creationId xmlns:a16="http://schemas.microsoft.com/office/drawing/2014/main" id="{099A0CB9-4C94-1465-13F6-23A5BFF69F53}"/>
              </a:ext>
            </a:extLst>
          </p:cNvPr>
          <p:cNvSpPr txBox="1"/>
          <p:nvPr/>
        </p:nvSpPr>
        <p:spPr>
          <a:xfrm>
            <a:off x="6946207" y="1808964"/>
            <a:ext cx="3498559" cy="423834"/>
          </a:xfrm>
          <a:prstGeom prst="rect">
            <a:avLst/>
          </a:prstGeom>
          <a:noFill/>
        </p:spPr>
        <p:txBody>
          <a:bodyPr wrap="square" rtlCol="0">
            <a:spAutoFit/>
          </a:bodyPr>
          <a:lstStyle/>
          <a:p>
            <a:pPr lvl="0">
              <a:lnSpc>
                <a:spcPct val="115000"/>
              </a:lnSpc>
              <a:spcAft>
                <a:spcPts val="800"/>
              </a:spcAft>
              <a:buSzPts val="1100"/>
              <a:tabLst>
                <a:tab pos="3094355" algn="ctr"/>
                <a:tab pos="4596130" algn="l"/>
              </a:tabLs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Fine-tuning the ResNet50:</a:t>
            </a: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836969-6345-6BC9-08ED-FC0869BA011F}"/>
              </a:ext>
            </a:extLst>
          </p:cNvPr>
          <p:cNvPicPr>
            <a:picLocks noChangeAspect="1"/>
          </p:cNvPicPr>
          <p:nvPr/>
        </p:nvPicPr>
        <p:blipFill>
          <a:blip r:embed="rId3"/>
          <a:stretch>
            <a:fillRect/>
          </a:stretch>
        </p:blipFill>
        <p:spPr>
          <a:xfrm>
            <a:off x="6864279" y="2341171"/>
            <a:ext cx="4562561" cy="3367512"/>
          </a:xfrm>
          <a:prstGeom prst="rect">
            <a:avLst/>
          </a:prstGeom>
        </p:spPr>
      </p:pic>
      <p:sp>
        <p:nvSpPr>
          <p:cNvPr id="11" name="TextBox 10">
            <a:extLst>
              <a:ext uri="{FF2B5EF4-FFF2-40B4-BE49-F238E27FC236}">
                <a16:creationId xmlns:a16="http://schemas.microsoft.com/office/drawing/2014/main" id="{32AAA182-4E8F-6958-C8A4-4034FC9ECAE8}"/>
              </a:ext>
            </a:extLst>
          </p:cNvPr>
          <p:cNvSpPr txBox="1"/>
          <p:nvPr/>
        </p:nvSpPr>
        <p:spPr>
          <a:xfrm>
            <a:off x="6864279" y="5638765"/>
            <a:ext cx="4612558" cy="830997"/>
          </a:xfrm>
          <a:prstGeom prst="rect">
            <a:avLst/>
          </a:prstGeom>
          <a:noFill/>
        </p:spPr>
        <p:txBody>
          <a:bodyPr wrap="square" rtlCol="0">
            <a:spAutoFit/>
          </a:bodyPr>
          <a:lstStyle/>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Figure 10: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Summary of layers in ResNet-50 finely tuned model.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1863863-D2B6-2A53-8049-3B5D927D2309}"/>
              </a:ext>
            </a:extLst>
          </p:cNvPr>
          <p:cNvSpPr txBox="1"/>
          <p:nvPr/>
        </p:nvSpPr>
        <p:spPr>
          <a:xfrm>
            <a:off x="1036320" y="5702530"/>
            <a:ext cx="4671553" cy="1077218"/>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9: Summary of layers in Resnet50 as feature extractor model.</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170256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6352-2ADE-F53F-78FE-0C3BBD9117D9}"/>
              </a:ext>
            </a:extLst>
          </p:cNvPr>
          <p:cNvSpPr>
            <a:spLocks noGrp="1"/>
          </p:cNvSpPr>
          <p:nvPr>
            <p:ph type="title"/>
          </p:nvPr>
        </p:nvSpPr>
        <p:spPr/>
        <p:txBody>
          <a:bodyPr>
            <a:normAutofit/>
          </a:bodyPr>
          <a:lstStyle/>
          <a:p>
            <a:pPr algn="ctr"/>
            <a:r>
              <a:rPr lang="en-IN" sz="4400" dirty="0" err="1">
                <a:latin typeface="Times New Roman" panose="02020603050405020304" pitchFamily="18" charset="0"/>
                <a:cs typeface="Times New Roman" panose="02020603050405020304" pitchFamily="18" charset="0"/>
              </a:rPr>
              <a:t>Xception</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B63B40-D9EB-FF36-9933-420359CD5DEB}"/>
              </a:ext>
            </a:extLst>
          </p:cNvPr>
          <p:cNvSpPr>
            <a:spLocks noGrp="1"/>
          </p:cNvSpPr>
          <p:nvPr>
            <p:ph idx="1"/>
          </p:nvPr>
        </p:nvSpPr>
        <p:spPr/>
        <p:txBody>
          <a:bodyPr>
            <a:normAutofit lnSpcReduction="10000"/>
          </a:bodyPr>
          <a:lstStyle/>
          <a:p>
            <a:pPr>
              <a:lnSpc>
                <a:spcPct val="114000"/>
              </a:lnSpc>
              <a:buFont typeface="Wingdings" panose="05000000000000000000" pitchFamily="2" charset="2"/>
              <a:buChar char="§"/>
            </a:pPr>
            <a:r>
              <a:rPr lang="en-IN"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short for "extreme inception," is a concept that takes the principles of Inception to an extreme. In Inception, the initial input was compressed using 1x1 convolutions, and the depth space was then created from each of the input spaces using various types of filters. This step is simply reversed by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4000"/>
              </a:lnSpc>
              <a:buFont typeface="Wingdings" panose="05000000000000000000" pitchFamily="2" charset="2"/>
              <a:buChar char="§"/>
            </a:pPr>
            <a:r>
              <a:rPr lang="en-GB"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GB" dirty="0">
                <a:effectLst/>
                <a:latin typeface="Times New Roman" panose="02020603050405020304" pitchFamily="18" charset="0"/>
                <a:ea typeface="Calibri" panose="020F0502020204030204" pitchFamily="34" charset="0"/>
                <a:cs typeface="Times New Roman" panose="02020603050405020304" pitchFamily="18" charset="0"/>
              </a:rPr>
              <a:t> is a convolutional neural network that is 71 layers deep. </a:t>
            </a:r>
          </a:p>
          <a:p>
            <a:pPr>
              <a:lnSpc>
                <a:spcPct val="114000"/>
              </a:lnSpc>
              <a:buFont typeface="Wingdings" panose="05000000000000000000" pitchFamily="2" charset="2"/>
              <a:buChar char="§"/>
            </a:pPr>
            <a:r>
              <a:rPr lang="en-GB"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GB" dirty="0">
                <a:effectLst/>
                <a:latin typeface="Times New Roman" panose="02020603050405020304" pitchFamily="18" charset="0"/>
                <a:ea typeface="Calibri" panose="020F0502020204030204" pitchFamily="34" charset="0"/>
                <a:cs typeface="Times New Roman" panose="02020603050405020304" pitchFamily="18" charset="0"/>
              </a:rPr>
              <a:t> architecture is a linear stack of </a:t>
            </a:r>
            <a:r>
              <a:rPr lang="en-GB" dirty="0" err="1">
                <a:effectLst/>
                <a:latin typeface="Times New Roman" panose="02020603050405020304" pitchFamily="18" charset="0"/>
                <a:ea typeface="Calibri" panose="020F0502020204030204" pitchFamily="34" charset="0"/>
                <a:cs typeface="Times New Roman" panose="02020603050405020304" pitchFamily="18" charset="0"/>
              </a:rPr>
              <a:t>depthwise</a:t>
            </a:r>
            <a:r>
              <a:rPr lang="en-GB" dirty="0">
                <a:effectLst/>
                <a:latin typeface="Times New Roman" panose="02020603050405020304" pitchFamily="18" charset="0"/>
                <a:ea typeface="Calibri" panose="020F0502020204030204" pitchFamily="34" charset="0"/>
                <a:cs typeface="Times New Roman" panose="02020603050405020304" pitchFamily="18" charset="0"/>
              </a:rPr>
              <a:t> separable convolution layers. </a:t>
            </a:r>
          </a:p>
          <a:p>
            <a:pPr>
              <a:lnSpc>
                <a:spcPct val="114000"/>
              </a:lnSpc>
              <a:buFont typeface="Wingdings" panose="05000000000000000000" pitchFamily="2" charset="2"/>
              <a:buChar char="§"/>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data first goes through the entry flow, then through the middle flow which is repeated eight times, and finally through the exit flow.</a:t>
            </a:r>
          </a:p>
          <a:p>
            <a:pPr>
              <a:lnSpc>
                <a:spcPct val="114000"/>
              </a:lnSpc>
              <a:buFont typeface="Wingdings" panose="05000000000000000000" pitchFamily="2" charset="2"/>
              <a:buChar char="§"/>
            </a:pPr>
            <a:r>
              <a:rPr lang="en-GB" dirty="0">
                <a:effectLst/>
                <a:latin typeface="Times New Roman" panose="02020603050405020304" pitchFamily="18" charset="0"/>
                <a:ea typeface="Calibri" panose="020F0502020204030204" pitchFamily="34" charset="0"/>
                <a:cs typeface="Times New Roman" panose="02020603050405020304" pitchFamily="18" charset="0"/>
              </a:rPr>
              <a:t> Note that all Convolution and Separable Convolution layers are followed by batch normalization.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90301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2EEEE-E9DA-F44E-3B8D-D813026966C3}"/>
              </a:ext>
            </a:extLst>
          </p:cNvPr>
          <p:cNvSpPr>
            <a:spLocks noGrp="1"/>
          </p:cNvSpPr>
          <p:nvPr>
            <p:ph type="title"/>
          </p:nvPr>
        </p:nvSpPr>
        <p:spPr/>
        <p:txBody>
          <a:bodyPr>
            <a:normAutofit/>
          </a:bodyPr>
          <a:lstStyle/>
          <a:p>
            <a:pPr algn="ctr"/>
            <a:r>
              <a:rPr lang="en-IN" sz="4400" dirty="0" err="1">
                <a:latin typeface="Times New Roman" panose="02020603050405020304" pitchFamily="18" charset="0"/>
                <a:cs typeface="Times New Roman" panose="02020603050405020304" pitchFamily="18" charset="0"/>
              </a:rPr>
              <a:t>Xception</a:t>
            </a:r>
            <a:endParaRPr lang="en-IN" sz="4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C5482E6-77BF-8267-F193-80549F89674F}"/>
              </a:ext>
            </a:extLst>
          </p:cNvPr>
          <p:cNvPicPr>
            <a:picLocks noGrp="1" noChangeAspect="1"/>
          </p:cNvPicPr>
          <p:nvPr>
            <p:ph idx="1"/>
          </p:nvPr>
        </p:nvPicPr>
        <p:blipFill>
          <a:blip r:embed="rId2"/>
          <a:stretch>
            <a:fillRect/>
          </a:stretch>
        </p:blipFill>
        <p:spPr>
          <a:xfrm>
            <a:off x="2256503" y="1836175"/>
            <a:ext cx="8001000" cy="4343400"/>
          </a:xfrm>
          <a:prstGeom prst="rect">
            <a:avLst/>
          </a:prstGeom>
        </p:spPr>
      </p:pic>
    </p:spTree>
    <p:extLst>
      <p:ext uri="{BB962C8B-B14F-4D97-AF65-F5344CB8AC3E}">
        <p14:creationId xmlns:p14="http://schemas.microsoft.com/office/powerpoint/2010/main" val="165843495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7BAB-036E-AAD2-754C-93DCA242629C}"/>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99EC575D-3CB6-150C-6E0D-EC49B8A51F26}"/>
              </a:ext>
            </a:extLst>
          </p:cNvPr>
          <p:cNvSpPr>
            <a:spLocks noGrp="1"/>
          </p:cNvSpPr>
          <p:nvPr>
            <p:ph idx="1"/>
          </p:nvPr>
        </p:nvSpPr>
        <p:spPr/>
        <p:txBody>
          <a:bodyPr>
            <a:normAutofit lnSpcReduction="10000"/>
          </a:bodyPr>
          <a:lstStyle/>
          <a:p>
            <a:pPr>
              <a:lnSpc>
                <a:spcPct val="114000"/>
              </a:lnSpc>
              <a:buFont typeface="Wingdings" panose="05000000000000000000" pitchFamily="2" charset="2"/>
              <a:buChar char="§"/>
            </a:pPr>
            <a:r>
              <a:rPr lang="en-IN" dirty="0"/>
              <a:t> </a:t>
            </a:r>
            <a:r>
              <a:rPr lang="en-IN" dirty="0">
                <a:latin typeface="Times New Roman" panose="02020603050405020304" pitchFamily="18" charset="0"/>
                <a:cs typeface="Times New Roman" panose="02020603050405020304" pitchFamily="18" charset="0"/>
              </a:rPr>
              <a:t>Abstract</a:t>
            </a:r>
          </a:p>
          <a:p>
            <a:pPr>
              <a:lnSpc>
                <a:spcPct val="114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 Objectives</a:t>
            </a:r>
          </a:p>
          <a:p>
            <a:pPr>
              <a:lnSpc>
                <a:spcPct val="114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 Existing System</a:t>
            </a:r>
          </a:p>
          <a:p>
            <a:pPr>
              <a:lnSpc>
                <a:spcPct val="114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 Proposed System</a:t>
            </a:r>
          </a:p>
          <a:p>
            <a:pPr>
              <a:lnSpc>
                <a:spcPct val="114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 Methodology</a:t>
            </a:r>
          </a:p>
          <a:p>
            <a:pPr>
              <a:lnSpc>
                <a:spcPct val="114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Results</a:t>
            </a:r>
            <a:endParaRPr lang="en-IN" dirty="0">
              <a:latin typeface="Times New Roman" panose="02020603050405020304" pitchFamily="18" charset="0"/>
              <a:cs typeface="Times New Roman" panose="02020603050405020304" pitchFamily="18" charset="0"/>
            </a:endParaRPr>
          </a:p>
          <a:p>
            <a:pPr>
              <a:lnSpc>
                <a:spcPct val="114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Conclusion</a:t>
            </a:r>
          </a:p>
          <a:p>
            <a:pPr>
              <a:lnSpc>
                <a:spcPct val="114000"/>
              </a:lnSpc>
              <a:buFont typeface="Wingdings" panose="05000000000000000000" pitchFamily="2" charset="2"/>
              <a:buChar char="§"/>
            </a:pPr>
            <a:r>
              <a:rPr lang="en-IN">
                <a:latin typeface="Times New Roman" panose="02020603050405020304" pitchFamily="18" charset="0"/>
                <a:cs typeface="Times New Roman" panose="02020603050405020304" pitchFamily="18" charset="0"/>
              </a:rPr>
              <a:t> Output</a:t>
            </a:r>
            <a:endParaRPr lang="en-IN" sz="2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1689625"/>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89C7-AAC7-FDB5-3C76-CE732A59A33E}"/>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Modified </a:t>
            </a:r>
            <a:r>
              <a:rPr lang="en-IN" sz="4400" dirty="0" err="1">
                <a:latin typeface="Times New Roman" panose="02020603050405020304" pitchFamily="18" charset="0"/>
                <a:cs typeface="Times New Roman" panose="02020603050405020304" pitchFamily="18" charset="0"/>
              </a:rPr>
              <a:t>Xception</a:t>
            </a:r>
            <a:endParaRPr lang="en-IN" sz="4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29DCB6-32F3-FB84-D013-17533D9E36DE}"/>
              </a:ext>
            </a:extLst>
          </p:cNvPr>
          <p:cNvSpPr>
            <a:spLocks noGrp="1"/>
          </p:cNvSpPr>
          <p:nvPr>
            <p:ph idx="1"/>
          </p:nvPr>
        </p:nvSpPr>
        <p:spPr>
          <a:xfrm>
            <a:off x="1097280" y="1845733"/>
            <a:ext cx="10058400" cy="4452035"/>
          </a:xfrm>
        </p:spPr>
        <p:txBody>
          <a:bodyPr/>
          <a:lstStyle/>
          <a:p>
            <a:r>
              <a:rPr lang="en-IN" b="1"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 as feature extractor:</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DB8B500-99FA-38DB-7ABA-A8ED924F3FB2}"/>
              </a:ext>
            </a:extLst>
          </p:cNvPr>
          <p:cNvPicPr>
            <a:picLocks noChangeAspect="1"/>
          </p:cNvPicPr>
          <p:nvPr/>
        </p:nvPicPr>
        <p:blipFill>
          <a:blip r:embed="rId2"/>
          <a:stretch>
            <a:fillRect/>
          </a:stretch>
        </p:blipFill>
        <p:spPr>
          <a:xfrm>
            <a:off x="3524866" y="2174597"/>
            <a:ext cx="5191432" cy="4023359"/>
          </a:xfrm>
          <a:prstGeom prst="rect">
            <a:avLst/>
          </a:prstGeom>
        </p:spPr>
      </p:pic>
    </p:spTree>
    <p:extLst>
      <p:ext uri="{BB962C8B-B14F-4D97-AF65-F5344CB8AC3E}">
        <p14:creationId xmlns:p14="http://schemas.microsoft.com/office/powerpoint/2010/main" val="243137665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7EF-48A4-873E-8C41-C3C79BBB526C}"/>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Compiling &amp; Training the model</a:t>
            </a:r>
          </a:p>
        </p:txBody>
      </p:sp>
      <p:sp>
        <p:nvSpPr>
          <p:cNvPr id="3" name="Content Placeholder 2">
            <a:extLst>
              <a:ext uri="{FF2B5EF4-FFF2-40B4-BE49-F238E27FC236}">
                <a16:creationId xmlns:a16="http://schemas.microsoft.com/office/drawing/2014/main" id="{47F5C49F-58AD-2FE7-249D-AA54CC6864F2}"/>
              </a:ext>
            </a:extLst>
          </p:cNvPr>
          <p:cNvSpPr>
            <a:spLocks noGrp="1"/>
          </p:cNvSpPr>
          <p:nvPr>
            <p:ph idx="1"/>
          </p:nvPr>
        </p:nvSpPr>
        <p:spPr/>
        <p:txBody>
          <a:bodyPr>
            <a:normAutofit/>
          </a:bodyPr>
          <a:lstStyle/>
          <a:p>
            <a:pPr>
              <a:lnSpc>
                <a:spcPct val="114000"/>
              </a:lnSpc>
            </a:pPr>
            <a:r>
              <a:rPr lang="en-IN" dirty="0">
                <a:effectLst/>
                <a:latin typeface="Times New Roman" panose="02020603050405020304" pitchFamily="18" charset="0"/>
                <a:ea typeface="Calibri" panose="020F0502020204030204" pitchFamily="34" charset="0"/>
                <a:cs typeface="Times New Roman" panose="02020603050405020304" pitchFamily="18" charset="0"/>
              </a:rPr>
              <a:t>After building the model, it is executed using the training and validation datasets. The models are trained for 100 epochs using an early stopping method to monitor the validation accuracy and avoid overtraining. The Adam optimizer and categorical cross-entropy loss function are used, along with a batch size of 16. After compilation and training, the models are evaluated.</a:t>
            </a:r>
          </a:p>
          <a:p>
            <a:pPr>
              <a:lnSpc>
                <a:spcPct val="114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591805"/>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C139-0A69-8B92-39AA-EDD85D72D825}"/>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Results</a:t>
            </a:r>
          </a:p>
        </p:txBody>
      </p:sp>
      <p:pic>
        <p:nvPicPr>
          <p:cNvPr id="4" name="Content Placeholder 3">
            <a:extLst>
              <a:ext uri="{FF2B5EF4-FFF2-40B4-BE49-F238E27FC236}">
                <a16:creationId xmlns:a16="http://schemas.microsoft.com/office/drawing/2014/main" id="{7BF12BDC-5706-775E-010F-370630A44218}"/>
              </a:ext>
            </a:extLst>
          </p:cNvPr>
          <p:cNvPicPr>
            <a:picLocks noGrp="1" noChangeAspect="1"/>
          </p:cNvPicPr>
          <p:nvPr>
            <p:ph idx="1"/>
          </p:nvPr>
        </p:nvPicPr>
        <p:blipFill>
          <a:blip r:embed="rId2"/>
          <a:stretch>
            <a:fillRect/>
          </a:stretch>
        </p:blipFill>
        <p:spPr>
          <a:xfrm>
            <a:off x="1251476" y="1763897"/>
            <a:ext cx="4647879" cy="3834271"/>
          </a:xfrm>
          <a:prstGeom prst="rect">
            <a:avLst/>
          </a:prstGeom>
        </p:spPr>
      </p:pic>
      <p:pic>
        <p:nvPicPr>
          <p:cNvPr id="5" name="Picture 4">
            <a:extLst>
              <a:ext uri="{FF2B5EF4-FFF2-40B4-BE49-F238E27FC236}">
                <a16:creationId xmlns:a16="http://schemas.microsoft.com/office/drawing/2014/main" id="{18FE5A20-BC34-AF7B-4D55-6617377A072B}"/>
              </a:ext>
            </a:extLst>
          </p:cNvPr>
          <p:cNvPicPr>
            <a:picLocks noChangeAspect="1"/>
          </p:cNvPicPr>
          <p:nvPr/>
        </p:nvPicPr>
        <p:blipFill>
          <a:blip r:embed="rId3"/>
          <a:stretch>
            <a:fillRect/>
          </a:stretch>
        </p:blipFill>
        <p:spPr>
          <a:xfrm>
            <a:off x="6237027" y="1806495"/>
            <a:ext cx="4816889" cy="3883083"/>
          </a:xfrm>
          <a:prstGeom prst="rect">
            <a:avLst/>
          </a:prstGeom>
        </p:spPr>
      </p:pic>
      <p:sp>
        <p:nvSpPr>
          <p:cNvPr id="6" name="TextBox 5">
            <a:extLst>
              <a:ext uri="{FF2B5EF4-FFF2-40B4-BE49-F238E27FC236}">
                <a16:creationId xmlns:a16="http://schemas.microsoft.com/office/drawing/2014/main" id="{67DBED77-ED72-C08A-B618-2118855EA9AF}"/>
              </a:ext>
            </a:extLst>
          </p:cNvPr>
          <p:cNvSpPr txBox="1"/>
          <p:nvPr/>
        </p:nvSpPr>
        <p:spPr>
          <a:xfrm>
            <a:off x="1468939" y="5655511"/>
            <a:ext cx="4550626" cy="572144"/>
          </a:xfrm>
          <a:prstGeom prst="rect">
            <a:avLst/>
          </a:prstGeom>
          <a:noFill/>
        </p:spPr>
        <p:txBody>
          <a:bodyPr wrap="square" rtlCol="0">
            <a:spAutoFit/>
          </a:bodyPr>
          <a:lstStyle/>
          <a:p>
            <a:pPr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Confusion Matrix of self-built CNN model with 224x224 pixel 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48AB77D-DD15-BB44-52B7-6FDBE5F11180}"/>
              </a:ext>
            </a:extLst>
          </p:cNvPr>
          <p:cNvSpPr txBox="1"/>
          <p:nvPr/>
        </p:nvSpPr>
        <p:spPr>
          <a:xfrm>
            <a:off x="6721577" y="5723530"/>
            <a:ext cx="4647879" cy="352789"/>
          </a:xfrm>
          <a:prstGeom prst="rect">
            <a:avLst/>
          </a:prstGeom>
          <a:noFill/>
        </p:spPr>
        <p:txBody>
          <a:bodyPr wrap="square" rtlCol="0">
            <a:spAutoFit/>
          </a:bodyPr>
          <a:lstStyle/>
          <a:p>
            <a:pPr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(ii) Confusion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Matrix</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of ResNet-50 with 224x224 pixel 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180060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71FF-AE26-E377-0E16-D1BB04017F84}"/>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Results</a:t>
            </a:r>
          </a:p>
        </p:txBody>
      </p:sp>
      <p:pic>
        <p:nvPicPr>
          <p:cNvPr id="4" name="Content Placeholder 3">
            <a:extLst>
              <a:ext uri="{FF2B5EF4-FFF2-40B4-BE49-F238E27FC236}">
                <a16:creationId xmlns:a16="http://schemas.microsoft.com/office/drawing/2014/main" id="{5D6A6B41-27F2-1FA5-7365-273B644F234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818238" y="1793578"/>
            <a:ext cx="5036575" cy="3966736"/>
          </a:xfrm>
          <a:prstGeom prst="rect">
            <a:avLst/>
          </a:prstGeom>
          <a:noFill/>
          <a:ln>
            <a:noFill/>
          </a:ln>
        </p:spPr>
      </p:pic>
      <p:sp>
        <p:nvSpPr>
          <p:cNvPr id="6" name="TextBox 5">
            <a:extLst>
              <a:ext uri="{FF2B5EF4-FFF2-40B4-BE49-F238E27FC236}">
                <a16:creationId xmlns:a16="http://schemas.microsoft.com/office/drawing/2014/main" id="{7B14ED3A-35FF-E265-0E91-48252DB2C639}"/>
              </a:ext>
            </a:extLst>
          </p:cNvPr>
          <p:cNvSpPr txBox="1"/>
          <p:nvPr/>
        </p:nvSpPr>
        <p:spPr>
          <a:xfrm>
            <a:off x="5911403" y="5730817"/>
            <a:ext cx="5496473" cy="572144"/>
          </a:xfrm>
          <a:prstGeom prst="rect">
            <a:avLst/>
          </a:prstGeom>
          <a:noFill/>
        </p:spPr>
        <p:txBody>
          <a:bodyPr wrap="square" rtlCol="0">
            <a:spAutoFit/>
          </a:bodyPr>
          <a:lstStyle/>
          <a:p>
            <a:pPr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(iv) Confusion Matrix of finely tuned ResNet-50 (Last 15 layers trainable)+ three dense layers with 224x224 pixel 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5C2319C1-D259-8957-5543-FEF90340CFAB}"/>
              </a:ext>
            </a:extLst>
          </p:cNvPr>
          <p:cNvPicPr>
            <a:picLocks noChangeAspect="1"/>
          </p:cNvPicPr>
          <p:nvPr/>
        </p:nvPicPr>
        <p:blipFill>
          <a:blip r:embed="rId3"/>
          <a:stretch>
            <a:fillRect/>
          </a:stretch>
        </p:blipFill>
        <p:spPr>
          <a:xfrm>
            <a:off x="885658" y="1845094"/>
            <a:ext cx="4667107" cy="3966736"/>
          </a:xfrm>
          <a:prstGeom prst="rect">
            <a:avLst/>
          </a:prstGeom>
        </p:spPr>
      </p:pic>
      <p:sp>
        <p:nvSpPr>
          <p:cNvPr id="17" name="TextBox 16">
            <a:extLst>
              <a:ext uri="{FF2B5EF4-FFF2-40B4-BE49-F238E27FC236}">
                <a16:creationId xmlns:a16="http://schemas.microsoft.com/office/drawing/2014/main" id="{11B0FEF7-BCEC-4E86-72F5-C6F661DD4EC4}"/>
              </a:ext>
            </a:extLst>
          </p:cNvPr>
          <p:cNvSpPr txBox="1"/>
          <p:nvPr/>
        </p:nvSpPr>
        <p:spPr>
          <a:xfrm>
            <a:off x="304186" y="5854697"/>
            <a:ext cx="6094770" cy="324384"/>
          </a:xfrm>
          <a:prstGeom prst="rect">
            <a:avLst/>
          </a:prstGeom>
          <a:noFill/>
        </p:spPr>
        <p:txBody>
          <a:bodyPr wrap="square">
            <a:spAutoFit/>
          </a:bodyPr>
          <a:lstStyle/>
          <a:p>
            <a:pPr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(iii) Confusion Matrix of Resnet-50 with 300x300 pixel 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736137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6F4F-47F1-8A73-A2DC-6CE85E4D36C8}"/>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Results</a:t>
            </a:r>
          </a:p>
        </p:txBody>
      </p:sp>
      <p:pic>
        <p:nvPicPr>
          <p:cNvPr id="4" name="Content Placeholder 3">
            <a:extLst>
              <a:ext uri="{FF2B5EF4-FFF2-40B4-BE49-F238E27FC236}">
                <a16:creationId xmlns:a16="http://schemas.microsoft.com/office/drawing/2014/main" id="{FF706F48-C9EF-4694-817C-4AE3C27D3C93}"/>
              </a:ext>
            </a:extLst>
          </p:cNvPr>
          <p:cNvPicPr>
            <a:picLocks noGrp="1" noChangeAspect="1"/>
          </p:cNvPicPr>
          <p:nvPr>
            <p:ph idx="1"/>
          </p:nvPr>
        </p:nvPicPr>
        <p:blipFill>
          <a:blip r:embed="rId2"/>
          <a:stretch>
            <a:fillRect/>
          </a:stretch>
        </p:blipFill>
        <p:spPr>
          <a:xfrm>
            <a:off x="787640" y="1891696"/>
            <a:ext cx="4785775" cy="3828620"/>
          </a:xfrm>
          <a:prstGeom prst="rect">
            <a:avLst/>
          </a:prstGeom>
        </p:spPr>
      </p:pic>
      <p:pic>
        <p:nvPicPr>
          <p:cNvPr id="5" name="Picture 4">
            <a:extLst>
              <a:ext uri="{FF2B5EF4-FFF2-40B4-BE49-F238E27FC236}">
                <a16:creationId xmlns:a16="http://schemas.microsoft.com/office/drawing/2014/main" id="{4303EA5F-BA19-8950-F99E-B2298BCBFDE8}"/>
              </a:ext>
            </a:extLst>
          </p:cNvPr>
          <p:cNvPicPr>
            <a:picLocks noChangeAspect="1"/>
          </p:cNvPicPr>
          <p:nvPr/>
        </p:nvPicPr>
        <p:blipFill>
          <a:blip r:embed="rId3"/>
          <a:stretch>
            <a:fillRect/>
          </a:stretch>
        </p:blipFill>
        <p:spPr>
          <a:xfrm>
            <a:off x="6444343" y="1891696"/>
            <a:ext cx="4711337" cy="3718178"/>
          </a:xfrm>
          <a:prstGeom prst="rect">
            <a:avLst/>
          </a:prstGeom>
        </p:spPr>
      </p:pic>
      <p:sp>
        <p:nvSpPr>
          <p:cNvPr id="6" name="TextBox 5">
            <a:extLst>
              <a:ext uri="{FF2B5EF4-FFF2-40B4-BE49-F238E27FC236}">
                <a16:creationId xmlns:a16="http://schemas.microsoft.com/office/drawing/2014/main" id="{E4EB9266-9522-5366-A35E-1723A5D1EB87}"/>
              </a:ext>
            </a:extLst>
          </p:cNvPr>
          <p:cNvSpPr txBox="1"/>
          <p:nvPr/>
        </p:nvSpPr>
        <p:spPr>
          <a:xfrm>
            <a:off x="997480" y="5720316"/>
            <a:ext cx="5232239" cy="572144"/>
          </a:xfrm>
          <a:prstGeom prst="rect">
            <a:avLst/>
          </a:prstGeom>
          <a:noFill/>
        </p:spPr>
        <p:txBody>
          <a:bodyPr wrap="square" rtlCol="0">
            <a:spAutoFit/>
          </a:bodyPr>
          <a:lstStyle/>
          <a:p>
            <a:pPr algn="ctr">
              <a:lnSpc>
                <a:spcPct val="115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 Confusion Matrix of finely tuned ResNet-50 (Last 15 layers trainable) + three dense layers with 300x300 pixel size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D61DA96-DB5E-906B-AA94-DADA34D40566}"/>
              </a:ext>
            </a:extLst>
          </p:cNvPr>
          <p:cNvSpPr txBox="1"/>
          <p:nvPr/>
        </p:nvSpPr>
        <p:spPr>
          <a:xfrm>
            <a:off x="7326262" y="5720316"/>
            <a:ext cx="3764526" cy="738664"/>
          </a:xfrm>
          <a:prstGeom prst="rect">
            <a:avLst/>
          </a:prstGeom>
          <a:noFill/>
        </p:spPr>
        <p:txBody>
          <a:bodyPr wrap="square" rtlCol="0">
            <a:spAutoFit/>
          </a:bodyPr>
          <a:lstStyle/>
          <a:p>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(vi) Confusion Matrix of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Xception</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with 300x300 pixel size</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07021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0DC-6BFE-AD11-AA6C-6B63CE3ADF0E}"/>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Comparing Results</a:t>
            </a:r>
          </a:p>
        </p:txBody>
      </p:sp>
      <p:pic>
        <p:nvPicPr>
          <p:cNvPr id="4" name="Content Placeholder 3">
            <a:extLst>
              <a:ext uri="{FF2B5EF4-FFF2-40B4-BE49-F238E27FC236}">
                <a16:creationId xmlns:a16="http://schemas.microsoft.com/office/drawing/2014/main" id="{F8FEC286-E0C9-F05C-D8C8-584E53A99C9E}"/>
              </a:ext>
            </a:extLst>
          </p:cNvPr>
          <p:cNvPicPr>
            <a:picLocks noGrp="1" noChangeAspect="1"/>
          </p:cNvPicPr>
          <p:nvPr>
            <p:ph idx="1"/>
          </p:nvPr>
        </p:nvPicPr>
        <p:blipFill>
          <a:blip r:embed="rId2"/>
          <a:stretch>
            <a:fillRect/>
          </a:stretch>
        </p:blipFill>
        <p:spPr>
          <a:xfrm>
            <a:off x="2297979" y="2330142"/>
            <a:ext cx="7885782" cy="3685433"/>
          </a:xfrm>
          <a:prstGeom prst="rect">
            <a:avLst/>
          </a:prstGeom>
        </p:spPr>
      </p:pic>
    </p:spTree>
    <p:extLst>
      <p:ext uri="{BB962C8B-B14F-4D97-AF65-F5344CB8AC3E}">
        <p14:creationId xmlns:p14="http://schemas.microsoft.com/office/powerpoint/2010/main" val="69945110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1CAF-0F28-3216-079B-3F4CD34593D7}"/>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Comparing Results</a:t>
            </a:r>
          </a:p>
        </p:txBody>
      </p:sp>
      <p:pic>
        <p:nvPicPr>
          <p:cNvPr id="4" name="Content Placeholder 3">
            <a:extLst>
              <a:ext uri="{FF2B5EF4-FFF2-40B4-BE49-F238E27FC236}">
                <a16:creationId xmlns:a16="http://schemas.microsoft.com/office/drawing/2014/main" id="{81AC6ED4-F585-AA6B-6F20-ED9B3D5CE50A}"/>
              </a:ext>
            </a:extLst>
          </p:cNvPr>
          <p:cNvPicPr>
            <a:picLocks noGrp="1" noChangeAspect="1"/>
          </p:cNvPicPr>
          <p:nvPr>
            <p:ph idx="1"/>
          </p:nvPr>
        </p:nvPicPr>
        <p:blipFill>
          <a:blip r:embed="rId2"/>
          <a:stretch>
            <a:fillRect/>
          </a:stretch>
        </p:blipFill>
        <p:spPr>
          <a:xfrm>
            <a:off x="1462199" y="2330244"/>
            <a:ext cx="9149266" cy="2868561"/>
          </a:xfrm>
          <a:prstGeom prst="rect">
            <a:avLst/>
          </a:prstGeom>
        </p:spPr>
      </p:pic>
      <p:sp>
        <p:nvSpPr>
          <p:cNvPr id="5" name="TextBox 4">
            <a:extLst>
              <a:ext uri="{FF2B5EF4-FFF2-40B4-BE49-F238E27FC236}">
                <a16:creationId xmlns:a16="http://schemas.microsoft.com/office/drawing/2014/main" id="{06F2772F-A90E-CED8-3525-CFDC90487DB4}"/>
              </a:ext>
            </a:extLst>
          </p:cNvPr>
          <p:cNvSpPr txBox="1"/>
          <p:nvPr/>
        </p:nvSpPr>
        <p:spPr>
          <a:xfrm>
            <a:off x="3860391" y="5139812"/>
            <a:ext cx="4059494" cy="357534"/>
          </a:xfrm>
          <a:prstGeom prst="rect">
            <a:avLst/>
          </a:prstGeom>
          <a:noFill/>
        </p:spPr>
        <p:txBody>
          <a:bodyPr wrap="square" rtlCol="0">
            <a:spAutoFit/>
          </a:bodyPr>
          <a:lstStyle/>
          <a:p>
            <a:pPr algn="ctr">
              <a:lnSpc>
                <a:spcPct val="115000"/>
              </a:lnSpc>
              <a:spcAft>
                <a:spcPts val="800"/>
              </a:spcAft>
              <a:tabLst>
                <a:tab pos="415417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Table 3: Accuracy of all proposed models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754455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9CAC-B6AB-DE12-CE77-368FD247E421}"/>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Results</a:t>
            </a:r>
          </a:p>
        </p:txBody>
      </p:sp>
      <p:pic>
        <p:nvPicPr>
          <p:cNvPr id="9" name="Content Placeholder 8">
            <a:extLst>
              <a:ext uri="{FF2B5EF4-FFF2-40B4-BE49-F238E27FC236}">
                <a16:creationId xmlns:a16="http://schemas.microsoft.com/office/drawing/2014/main" id="{5D940EB4-977C-6AAD-EDBB-F43AA02096E1}"/>
              </a:ext>
            </a:extLst>
          </p:cNvPr>
          <p:cNvPicPr>
            <a:picLocks noGrp="1" noChangeAspect="1"/>
          </p:cNvPicPr>
          <p:nvPr>
            <p:ph idx="1"/>
          </p:nvPr>
        </p:nvPicPr>
        <p:blipFill>
          <a:blip r:embed="rId2"/>
          <a:stretch>
            <a:fillRect/>
          </a:stretch>
        </p:blipFill>
        <p:spPr>
          <a:xfrm>
            <a:off x="1603015" y="2467356"/>
            <a:ext cx="4332628" cy="3102510"/>
          </a:xfrm>
        </p:spPr>
      </p:pic>
      <p:pic>
        <p:nvPicPr>
          <p:cNvPr id="11" name="Picture 10">
            <a:extLst>
              <a:ext uri="{FF2B5EF4-FFF2-40B4-BE49-F238E27FC236}">
                <a16:creationId xmlns:a16="http://schemas.microsoft.com/office/drawing/2014/main" id="{884D8B37-A39A-226B-6597-46920040F2E8}"/>
              </a:ext>
            </a:extLst>
          </p:cNvPr>
          <p:cNvPicPr>
            <a:picLocks noChangeAspect="1"/>
          </p:cNvPicPr>
          <p:nvPr/>
        </p:nvPicPr>
        <p:blipFill>
          <a:blip r:embed="rId3"/>
          <a:stretch>
            <a:fillRect/>
          </a:stretch>
        </p:blipFill>
        <p:spPr>
          <a:xfrm>
            <a:off x="6440436" y="2608874"/>
            <a:ext cx="4599335" cy="2960992"/>
          </a:xfrm>
          <a:prstGeom prst="rect">
            <a:avLst/>
          </a:prstGeom>
        </p:spPr>
      </p:pic>
    </p:spTree>
    <p:extLst>
      <p:ext uri="{BB962C8B-B14F-4D97-AF65-F5344CB8AC3E}">
        <p14:creationId xmlns:p14="http://schemas.microsoft.com/office/powerpoint/2010/main" val="300833841"/>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5777-798B-589F-93EE-C9C0BBC52E34}"/>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A61CDFC-E69F-3C0B-6E18-3BC37B3153B5}"/>
              </a:ext>
            </a:extLst>
          </p:cNvPr>
          <p:cNvSpPr>
            <a:spLocks noGrp="1"/>
          </p:cNvSpPr>
          <p:nvPr>
            <p:ph idx="1"/>
          </p:nvPr>
        </p:nvSpPr>
        <p:spPr/>
        <p:txBody>
          <a:bodyPr>
            <a:normAutofit/>
          </a:bodyPr>
          <a:lstStyle/>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 Four CNN architectures are used in this work to accurately distinguish plants and weeds: self-built CNN, ResNet-50 as a feature extractor, finely tuned ResNet-50, and </a:t>
            </a:r>
            <a:r>
              <a:rPr lang="en-GB" dirty="0" err="1">
                <a:solidFill>
                  <a:srgbClr val="252525"/>
                </a:solidFill>
                <a:effectLst/>
                <a:latin typeface="Times New Roman" panose="02020603050405020304" pitchFamily="18" charset="0"/>
                <a:cs typeface="Times New Roman" panose="02020603050405020304" pitchFamily="18" charset="0"/>
              </a:rPr>
              <a:t>Xception</a:t>
            </a:r>
            <a:r>
              <a:rPr lang="en-GB" dirty="0">
                <a:solidFill>
                  <a:srgbClr val="252525"/>
                </a:solidFill>
                <a:effectLst/>
                <a:latin typeface="Times New Roman" panose="02020603050405020304" pitchFamily="18" charset="0"/>
                <a:cs typeface="Times New Roman" panose="02020603050405020304" pitchFamily="18" charset="0"/>
              </a:rPr>
              <a:t> as feature extractor models.</a:t>
            </a: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Initially, self-built CNN model was employed for categorization, as demonstrated, but it performed poorly. </a:t>
            </a: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The </a:t>
            </a:r>
            <a:r>
              <a:rPr lang="en-GB" dirty="0" err="1">
                <a:solidFill>
                  <a:srgbClr val="252525"/>
                </a:solidFill>
                <a:effectLst/>
                <a:latin typeface="Times New Roman" panose="02020603050405020304" pitchFamily="18" charset="0"/>
                <a:cs typeface="Times New Roman" panose="02020603050405020304" pitchFamily="18" charset="0"/>
              </a:rPr>
              <a:t>ResNet</a:t>
            </a:r>
            <a:r>
              <a:rPr lang="en-GB" dirty="0">
                <a:solidFill>
                  <a:srgbClr val="252525"/>
                </a:solidFill>
                <a:effectLst/>
                <a:latin typeface="Times New Roman" panose="02020603050405020304" pitchFamily="18" charset="0"/>
                <a:cs typeface="Times New Roman" panose="02020603050405020304" pitchFamily="18" charset="0"/>
              </a:rPr>
              <a:t> model is then utilised to increase the accuracy; for 224x224 and 300x300 pixel sizes, respectively, the finely tuned Resnet-50 provided a better accuracy of 94% and 95%. </a:t>
            </a: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 </a:t>
            </a:r>
            <a:r>
              <a:rPr lang="en-GB" dirty="0" err="1">
                <a:solidFill>
                  <a:srgbClr val="252525"/>
                </a:solidFill>
                <a:effectLst/>
                <a:latin typeface="Times New Roman" panose="02020603050405020304" pitchFamily="18" charset="0"/>
                <a:cs typeface="Times New Roman" panose="02020603050405020304" pitchFamily="18" charset="0"/>
              </a:rPr>
              <a:t>Xception</a:t>
            </a:r>
            <a:r>
              <a:rPr lang="en-GB" dirty="0">
                <a:solidFill>
                  <a:srgbClr val="252525"/>
                </a:solidFill>
                <a:effectLst/>
                <a:latin typeface="Times New Roman" panose="02020603050405020304" pitchFamily="18" charset="0"/>
                <a:cs typeface="Times New Roman" panose="02020603050405020304" pitchFamily="18" charset="0"/>
              </a:rPr>
              <a:t> model is used as a feature extractor to improve accuracy. It yielded the highest accuracy of 97%. Farmers could use this model to automatically classify weeds and seedlings.</a:t>
            </a:r>
          </a:p>
        </p:txBody>
      </p:sp>
    </p:spTree>
    <p:extLst>
      <p:ext uri="{BB962C8B-B14F-4D97-AF65-F5344CB8AC3E}">
        <p14:creationId xmlns:p14="http://schemas.microsoft.com/office/powerpoint/2010/main" val="2404754464"/>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E75C-9F9E-47CA-100F-B87AF679BA38}"/>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B2AB8F74-4577-B047-86A2-4E056AD83C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480" y="1955119"/>
            <a:ext cx="6264000" cy="4112632"/>
          </a:xfrm>
        </p:spPr>
      </p:pic>
    </p:spTree>
    <p:extLst>
      <p:ext uri="{BB962C8B-B14F-4D97-AF65-F5344CB8AC3E}">
        <p14:creationId xmlns:p14="http://schemas.microsoft.com/office/powerpoint/2010/main" val="314602849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5B3C-55C3-D17F-94CA-6074EA60A0FF}"/>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EBBDB2CF-AC74-9962-52EF-C671B1C144E8}"/>
              </a:ext>
            </a:extLst>
          </p:cNvPr>
          <p:cNvSpPr>
            <a:spLocks noGrp="1"/>
          </p:cNvSpPr>
          <p:nvPr>
            <p:ph idx="1"/>
          </p:nvPr>
        </p:nvSpPr>
        <p:spPr>
          <a:xfrm>
            <a:off x="1097280" y="1845733"/>
            <a:ext cx="10058400" cy="4413399"/>
          </a:xfrm>
        </p:spPr>
        <p:txBody>
          <a:bodyPr>
            <a:noAutofit/>
          </a:bodyPr>
          <a:lstStyle/>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 Agriculture is very important to human existence and remains a key driver of many economies worldwide, especially in underdeveloped and developing economies. </a:t>
            </a: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Due to the increasing world population and the challenges imposed by climate modifications, there is a need to increase plant production while reducing costs.</a:t>
            </a: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Weed management has a vital role in this scenario. One of the key tasks is to identify the weeds after a few days of plant germination, which helps the farmers perform early-stage weed management to reduce the adverse impacts on crop growth. </a:t>
            </a:r>
            <a:endParaRPr lang="en-GB" dirty="0">
              <a:solidFill>
                <a:srgbClr val="252525"/>
              </a:solidFill>
              <a:latin typeface="Times New Roman" panose="02020603050405020304" pitchFamily="18" charset="0"/>
              <a:cs typeface="Times New Roman" panose="02020603050405020304" pitchFamily="18" charset="0"/>
            </a:endParaRPr>
          </a:p>
          <a:p>
            <a:pPr>
              <a:lnSpc>
                <a:spcPct val="114000"/>
              </a:lnSpc>
              <a:buFont typeface="Wingdings" panose="05000000000000000000" pitchFamily="2" charset="2"/>
              <a:buChar char="§"/>
            </a:pPr>
            <a:r>
              <a:rPr lang="en-GB" dirty="0">
                <a:solidFill>
                  <a:srgbClr val="252525"/>
                </a:solidFill>
                <a:effectLst/>
                <a:latin typeface="Times New Roman" panose="02020603050405020304" pitchFamily="18" charset="0"/>
                <a:cs typeface="Times New Roman" panose="02020603050405020304" pitchFamily="18" charset="0"/>
              </a:rPr>
              <a:t>The detection of plant diseases is also based on leaf detection. </a:t>
            </a:r>
          </a:p>
        </p:txBody>
      </p:sp>
    </p:spTree>
    <p:extLst>
      <p:ext uri="{BB962C8B-B14F-4D97-AF65-F5344CB8AC3E}">
        <p14:creationId xmlns:p14="http://schemas.microsoft.com/office/powerpoint/2010/main" val="2695096914"/>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58F7-4574-0F16-2417-05AB0E656E60}"/>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Output</a:t>
            </a:r>
          </a:p>
        </p:txBody>
      </p:sp>
      <p:pic>
        <p:nvPicPr>
          <p:cNvPr id="7" name="Content Placeholder 6">
            <a:extLst>
              <a:ext uri="{FF2B5EF4-FFF2-40B4-BE49-F238E27FC236}">
                <a16:creationId xmlns:a16="http://schemas.microsoft.com/office/drawing/2014/main" id="{69A4B5C3-F3E3-16FF-220D-EBE31FBFACF5}"/>
              </a:ext>
            </a:extLst>
          </p:cNvPr>
          <p:cNvPicPr>
            <a:picLocks noGrp="1" noChangeAspect="1"/>
          </p:cNvPicPr>
          <p:nvPr>
            <p:ph idx="1"/>
          </p:nvPr>
        </p:nvPicPr>
        <p:blipFill>
          <a:blip r:embed="rId2"/>
          <a:stretch>
            <a:fillRect/>
          </a:stretch>
        </p:blipFill>
        <p:spPr>
          <a:xfrm>
            <a:off x="3210480" y="1955119"/>
            <a:ext cx="5832000" cy="4024768"/>
          </a:xfrm>
        </p:spPr>
      </p:pic>
    </p:spTree>
    <p:extLst>
      <p:ext uri="{BB962C8B-B14F-4D97-AF65-F5344CB8AC3E}">
        <p14:creationId xmlns:p14="http://schemas.microsoft.com/office/powerpoint/2010/main" val="2078543103"/>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358F-4B9E-3538-5ADF-9F1653AF022B}"/>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69B0E567-7937-FA2B-6529-C72C5F6D3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1559" y="1892259"/>
            <a:ext cx="6448333" cy="4148852"/>
          </a:xfrm>
        </p:spPr>
      </p:pic>
    </p:spTree>
    <p:extLst>
      <p:ext uri="{BB962C8B-B14F-4D97-AF65-F5344CB8AC3E}">
        <p14:creationId xmlns:p14="http://schemas.microsoft.com/office/powerpoint/2010/main" val="3098958701"/>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CF0D-B280-CA0A-5BB3-73F074CD543A}"/>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1714EE74-09D7-0B2D-E7A7-FD1810FD1CA5}"/>
              </a:ext>
            </a:extLst>
          </p:cNvPr>
          <p:cNvPicPr>
            <a:picLocks noGrp="1" noChangeAspect="1"/>
          </p:cNvPicPr>
          <p:nvPr>
            <p:ph idx="1"/>
          </p:nvPr>
        </p:nvPicPr>
        <p:blipFill>
          <a:blip r:embed="rId2"/>
          <a:stretch>
            <a:fillRect/>
          </a:stretch>
        </p:blipFill>
        <p:spPr>
          <a:xfrm>
            <a:off x="2981982" y="1897063"/>
            <a:ext cx="6288996" cy="4022725"/>
          </a:xfrm>
        </p:spPr>
      </p:pic>
    </p:spTree>
    <p:extLst>
      <p:ext uri="{BB962C8B-B14F-4D97-AF65-F5344CB8AC3E}">
        <p14:creationId xmlns:p14="http://schemas.microsoft.com/office/powerpoint/2010/main" val="2656037649"/>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8F5F-6D92-FAFF-D5A3-5055401DEF97}"/>
              </a:ext>
            </a:extLst>
          </p:cNvPr>
          <p:cNvSpPr>
            <a:spLocks noGrp="1"/>
          </p:cNvSpPr>
          <p:nvPr>
            <p:ph type="title"/>
          </p:nvPr>
        </p:nvSpPr>
        <p:spPr/>
        <p:txBody>
          <a:bodyPr/>
          <a:lstStyle/>
          <a:p>
            <a:pPr algn="ctr"/>
            <a:r>
              <a:rPr lang="en-IN" dirty="0"/>
              <a:t>Output</a:t>
            </a:r>
          </a:p>
        </p:txBody>
      </p:sp>
      <p:pic>
        <p:nvPicPr>
          <p:cNvPr id="5" name="Content Placeholder 4">
            <a:extLst>
              <a:ext uri="{FF2B5EF4-FFF2-40B4-BE49-F238E27FC236}">
                <a16:creationId xmlns:a16="http://schemas.microsoft.com/office/drawing/2014/main" id="{8ED023A1-E242-BB96-130F-54A5CB38C3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4336" y="1904320"/>
            <a:ext cx="6103328" cy="4022725"/>
          </a:xfrm>
        </p:spPr>
      </p:pic>
    </p:spTree>
    <p:extLst>
      <p:ext uri="{BB962C8B-B14F-4D97-AF65-F5344CB8AC3E}">
        <p14:creationId xmlns:p14="http://schemas.microsoft.com/office/powerpoint/2010/main" val="282772848"/>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B7C6-CFCC-8519-CC81-FFDD4C2C4086}"/>
              </a:ext>
            </a:extLst>
          </p:cNvPr>
          <p:cNvSpPr>
            <a:spLocks noGrp="1"/>
          </p:cNvSpPr>
          <p:nvPr>
            <p:ph type="title"/>
          </p:nvPr>
        </p:nvSpPr>
        <p:spPr/>
        <p:txBody>
          <a:bodyPr/>
          <a:lstStyle/>
          <a:p>
            <a:pPr algn="ctr"/>
            <a:r>
              <a:rPr lang="en-IN" dirty="0"/>
              <a:t>Output</a:t>
            </a:r>
          </a:p>
        </p:txBody>
      </p:sp>
      <p:pic>
        <p:nvPicPr>
          <p:cNvPr id="5" name="Content Placeholder 4">
            <a:extLst>
              <a:ext uri="{FF2B5EF4-FFF2-40B4-BE49-F238E27FC236}">
                <a16:creationId xmlns:a16="http://schemas.microsoft.com/office/drawing/2014/main" id="{04871B03-10C0-52CA-AA33-ED0E8F6830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376" y="1918834"/>
            <a:ext cx="6052208" cy="4022725"/>
          </a:xfrm>
        </p:spPr>
      </p:pic>
    </p:spTree>
    <p:extLst>
      <p:ext uri="{BB962C8B-B14F-4D97-AF65-F5344CB8AC3E}">
        <p14:creationId xmlns:p14="http://schemas.microsoft.com/office/powerpoint/2010/main" val="147274142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ank you PNG">
            <a:extLst>
              <a:ext uri="{FF2B5EF4-FFF2-40B4-BE49-F238E27FC236}">
                <a16:creationId xmlns:a16="http://schemas.microsoft.com/office/drawing/2014/main" id="{E8F6383A-EB8F-0221-B3F4-2765E9B4B3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1273" y="2320166"/>
            <a:ext cx="5289453" cy="1544839"/>
          </a:xfrm>
          <a:prstGeom prst="rect">
            <a:avLst/>
          </a:prstGeom>
          <a:effectLst>
            <a:outerShdw blurRad="12700" dir="5400000" algn="ctr" rotWithShape="0">
              <a:srgbClr val="000000">
                <a:alpha val="43137"/>
              </a:srgbClr>
            </a:outerShdw>
          </a:effectLst>
        </p:spPr>
      </p:pic>
    </p:spTree>
    <p:extLst>
      <p:ext uri="{BB962C8B-B14F-4D97-AF65-F5344CB8AC3E}">
        <p14:creationId xmlns:p14="http://schemas.microsoft.com/office/powerpoint/2010/main" val="258503766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4B1F-A487-0D26-5A4F-27036BBA58CB}"/>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0B7292E1-2067-437D-FEC5-9E04757C7810}"/>
              </a:ext>
            </a:extLst>
          </p:cNvPr>
          <p:cNvSpPr>
            <a:spLocks noGrp="1"/>
          </p:cNvSpPr>
          <p:nvPr>
            <p:ph idx="1"/>
          </p:nvPr>
        </p:nvSpPr>
        <p:spPr/>
        <p:txBody>
          <a:bodyPr/>
          <a:lstStyle/>
          <a:p>
            <a:pPr>
              <a:lnSpc>
                <a:spcPct val="114000"/>
              </a:lnSpc>
              <a:buFont typeface="Wingdings" panose="05000000000000000000" pitchFamily="2" charset="2"/>
              <a:buChar char="q"/>
            </a:pPr>
            <a:r>
              <a:rPr lang="en-IN" b="0" i="0" dirty="0">
                <a:solidFill>
                  <a:srgbClr val="292929"/>
                </a:solidFill>
                <a:effectLst/>
                <a:latin typeface="Times New Roman" panose="02020603050405020304" pitchFamily="18" charset="0"/>
                <a:cs typeface="Times New Roman" panose="02020603050405020304" pitchFamily="18" charset="0"/>
              </a:rPr>
              <a:t>To identify the </a:t>
            </a:r>
            <a:r>
              <a:rPr lang="en-IN" dirty="0">
                <a:solidFill>
                  <a:srgbClr val="292929"/>
                </a:solidFill>
                <a:latin typeface="Times New Roman" panose="02020603050405020304" pitchFamily="18" charset="0"/>
                <a:cs typeface="Times New Roman" panose="02020603050405020304" pitchFamily="18" charset="0"/>
              </a:rPr>
              <a:t>plant species.</a:t>
            </a:r>
          </a:p>
          <a:p>
            <a:pPr>
              <a:lnSpc>
                <a:spcPct val="114000"/>
              </a:lnSpc>
              <a:buFont typeface="Wingdings" panose="05000000000000000000" pitchFamily="2" charset="2"/>
              <a:buChar char="q"/>
            </a:pPr>
            <a:r>
              <a:rPr lang="en-IN" b="0" i="0" dirty="0">
                <a:solidFill>
                  <a:srgbClr val="292929"/>
                </a:solidFill>
                <a:effectLst/>
                <a:latin typeface="Times New Roman" panose="02020603050405020304" pitchFamily="18" charset="0"/>
                <a:cs typeface="Times New Roman" panose="02020603050405020304" pitchFamily="18" charset="0"/>
              </a:rPr>
              <a:t> </a:t>
            </a:r>
            <a:r>
              <a:rPr lang="en-GB" dirty="0">
                <a:solidFill>
                  <a:srgbClr val="252525"/>
                </a:solidFill>
                <a:latin typeface="Times New Roman" panose="02020603050405020304" pitchFamily="18" charset="0"/>
                <a:cs typeface="Times New Roman" panose="02020603050405020304" pitchFamily="18" charset="0"/>
              </a:rPr>
              <a:t>To</a:t>
            </a:r>
            <a:r>
              <a:rPr lang="en-GB" dirty="0">
                <a:solidFill>
                  <a:srgbClr val="252525"/>
                </a:solidFill>
                <a:effectLst/>
                <a:latin typeface="Times New Roman" panose="02020603050405020304" pitchFamily="18" charset="0"/>
                <a:cs typeface="Times New Roman" panose="02020603050405020304" pitchFamily="18" charset="0"/>
              </a:rPr>
              <a:t> classify the seedlings of crop and weed species</a:t>
            </a:r>
            <a:r>
              <a:rPr lang="en-IN" dirty="0">
                <a:solidFill>
                  <a:srgbClr val="292929"/>
                </a:solidFill>
                <a:effectLst/>
                <a:latin typeface="Times New Roman" panose="02020603050405020304" pitchFamily="18" charset="0"/>
                <a:cs typeface="Times New Roman" panose="02020603050405020304" pitchFamily="18" charset="0"/>
              </a:rPr>
              <a:t>.</a:t>
            </a:r>
            <a:endParaRPr lang="en-GB" b="0" i="0" dirty="0">
              <a:solidFill>
                <a:srgbClr val="29292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22153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5A8D-EDB5-C9CE-E47A-05172D51E08D}"/>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AD0CBCE2-6050-FCD3-2489-66B1681E1E2B}"/>
              </a:ext>
            </a:extLst>
          </p:cNvPr>
          <p:cNvSpPr>
            <a:spLocks noGrp="1"/>
          </p:cNvSpPr>
          <p:nvPr>
            <p:ph idx="1"/>
          </p:nvPr>
        </p:nvSpPr>
        <p:spPr/>
        <p:txBody>
          <a:bodyPr/>
          <a:lstStyle/>
          <a:p>
            <a:pPr>
              <a:lnSpc>
                <a:spcPct val="114000"/>
              </a:lnSpc>
              <a:buFont typeface="Wingdings" panose="05000000000000000000" pitchFamily="2" charset="2"/>
              <a:buChar char="§"/>
            </a:pPr>
            <a:r>
              <a:rPr lang="en-IN" dirty="0"/>
              <a:t> </a:t>
            </a:r>
            <a:r>
              <a:rPr lang="en-IN" dirty="0">
                <a:latin typeface="Times New Roman" panose="02020603050405020304" pitchFamily="18" charset="0"/>
                <a:cs typeface="Times New Roman" panose="02020603050405020304" pitchFamily="18" charset="0"/>
              </a:rPr>
              <a:t>Existing models that classifies the plant seedlings</a:t>
            </a:r>
          </a:p>
          <a:p>
            <a:pPr marL="0" indent="0">
              <a:lnSpc>
                <a:spcPct val="114000"/>
              </a:lnSpc>
              <a:buNone/>
            </a:pPr>
            <a:r>
              <a:rPr lang="en-IN" dirty="0">
                <a:latin typeface="Times New Roman" panose="02020603050405020304" pitchFamily="18" charset="0"/>
                <a:cs typeface="Times New Roman" panose="02020603050405020304" pitchFamily="18" charset="0"/>
              </a:rPr>
              <a:t>	- CNN model</a:t>
            </a:r>
          </a:p>
          <a:p>
            <a:pPr marL="0" indent="0">
              <a:lnSpc>
                <a:spcPct val="114000"/>
              </a:lnSpc>
              <a:buNone/>
            </a:pPr>
            <a:r>
              <a:rPr lang="en-IN" dirty="0">
                <a:latin typeface="Times New Roman" panose="02020603050405020304" pitchFamily="18" charset="0"/>
                <a:cs typeface="Times New Roman" panose="02020603050405020304" pitchFamily="18" charset="0"/>
              </a:rPr>
              <a:t>	- Machine Learning model developed using SVM</a:t>
            </a:r>
          </a:p>
          <a:p>
            <a:pPr>
              <a:lnSpc>
                <a:spcPct val="114000"/>
              </a:lnSpc>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These existing models did not give high accuracy.</a:t>
            </a:r>
          </a:p>
        </p:txBody>
      </p:sp>
    </p:spTree>
    <p:extLst>
      <p:ext uri="{BB962C8B-B14F-4D97-AF65-F5344CB8AC3E}">
        <p14:creationId xmlns:p14="http://schemas.microsoft.com/office/powerpoint/2010/main" val="3930459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698D-6526-FFBC-DDE8-7985BBD99109}"/>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C33C1014-6E55-07C2-278F-531C5E6070C2}"/>
              </a:ext>
            </a:extLst>
          </p:cNvPr>
          <p:cNvSpPr>
            <a:spLocks noGrp="1"/>
          </p:cNvSpPr>
          <p:nvPr>
            <p:ph idx="1"/>
          </p:nvPr>
        </p:nvSpPr>
        <p:spPr/>
        <p:txBody>
          <a:bodyPr>
            <a:normAutofit/>
          </a:bodyPr>
          <a:lstStyle/>
          <a:p>
            <a:pPr>
              <a:lnSpc>
                <a:spcPct val="114000"/>
              </a:lnSpc>
            </a:pPr>
            <a:r>
              <a:rPr lang="en-IN" dirty="0">
                <a:effectLst/>
                <a:latin typeface="Times New Roman" panose="02020603050405020304" pitchFamily="18" charset="0"/>
                <a:ea typeface="Calibri" panose="020F0502020204030204" pitchFamily="34" charset="0"/>
              </a:rPr>
              <a:t>Several classification techniques are proposed in this project to forecast the plant sort outcome from the test data, which include </a:t>
            </a:r>
          </a:p>
          <a:p>
            <a:pPr marL="201168" lvl="1" indent="0">
              <a:lnSpc>
                <a:spcPct val="114000"/>
              </a:lnSpc>
              <a:buNone/>
            </a:pPr>
            <a:r>
              <a:rPr lang="en-IN" dirty="0">
                <a:effectLst/>
                <a:latin typeface="Times New Roman" panose="02020603050405020304" pitchFamily="18" charset="0"/>
                <a:ea typeface="Calibri" panose="020F0502020204030204" pitchFamily="34" charset="0"/>
              </a:rPr>
              <a:t>	- CNN model. (Convolutional </a:t>
            </a:r>
            <a:r>
              <a:rPr lang="en-IN" dirty="0">
                <a:latin typeface="Times New Roman" panose="02020603050405020304" pitchFamily="18" charset="0"/>
                <a:ea typeface="Calibri" panose="020F0502020204030204" pitchFamily="34" charset="0"/>
              </a:rPr>
              <a:t>N</a:t>
            </a:r>
            <a:r>
              <a:rPr lang="en-IN" dirty="0">
                <a:effectLst/>
                <a:latin typeface="Times New Roman" panose="02020603050405020304" pitchFamily="18" charset="0"/>
                <a:ea typeface="Calibri" panose="020F0502020204030204" pitchFamily="34" charset="0"/>
              </a:rPr>
              <a:t>eural </a:t>
            </a:r>
            <a:r>
              <a:rPr lang="en-IN" dirty="0">
                <a:latin typeface="Times New Roman" panose="02020603050405020304" pitchFamily="18" charset="0"/>
                <a:ea typeface="Calibri" panose="020F0502020204030204" pitchFamily="34" charset="0"/>
              </a:rPr>
              <a:t>N</a:t>
            </a:r>
            <a:r>
              <a:rPr lang="en-IN" dirty="0">
                <a:effectLst/>
                <a:latin typeface="Times New Roman" panose="02020603050405020304" pitchFamily="18" charset="0"/>
                <a:ea typeface="Calibri" panose="020F0502020204030204" pitchFamily="34" charset="0"/>
              </a:rPr>
              <a:t>etworks)</a:t>
            </a:r>
          </a:p>
          <a:p>
            <a:pPr marL="201168" lvl="1" indent="0">
              <a:lnSpc>
                <a:spcPct val="114000"/>
              </a:lnSpc>
              <a:buNone/>
            </a:pPr>
            <a:r>
              <a:rPr lang="en-IN" dirty="0">
                <a:latin typeface="Times New Roman" panose="02020603050405020304" pitchFamily="18" charset="0"/>
                <a:ea typeface="Calibri" panose="020F0502020204030204" pitchFamily="34" charset="0"/>
              </a:rPr>
              <a:t>	- </a:t>
            </a:r>
            <a:r>
              <a:rPr lang="en-IN" dirty="0">
                <a:effectLst/>
                <a:latin typeface="Times New Roman" panose="02020603050405020304" pitchFamily="18" charset="0"/>
                <a:ea typeface="Calibri" panose="020F0502020204030204" pitchFamily="34" charset="0"/>
              </a:rPr>
              <a:t>ResNet50 models. (Residual </a:t>
            </a:r>
            <a:r>
              <a:rPr lang="en-IN" dirty="0">
                <a:latin typeface="Times New Roman" panose="02020603050405020304" pitchFamily="18" charset="0"/>
                <a:ea typeface="Calibri" panose="020F0502020204030204" pitchFamily="34" charset="0"/>
              </a:rPr>
              <a:t>N</a:t>
            </a:r>
            <a:r>
              <a:rPr lang="en-IN" dirty="0">
                <a:effectLst/>
                <a:latin typeface="Times New Roman" panose="02020603050405020304" pitchFamily="18" charset="0"/>
                <a:ea typeface="Calibri" panose="020F0502020204030204" pitchFamily="34" charset="0"/>
              </a:rPr>
              <a:t>etworks)</a:t>
            </a:r>
          </a:p>
          <a:p>
            <a:pPr marL="201168" lvl="1" indent="0">
              <a:lnSpc>
                <a:spcPct val="114000"/>
              </a:lnSpc>
              <a:buNone/>
            </a:pPr>
            <a:r>
              <a:rPr lang="en-IN" dirty="0">
                <a:latin typeface="Times New Roman" panose="02020603050405020304" pitchFamily="18" charset="0"/>
                <a:ea typeface="Calibri" panose="020F0502020204030204" pitchFamily="34" charset="0"/>
              </a:rPr>
              <a:t>	- </a:t>
            </a:r>
            <a:r>
              <a:rPr lang="en-IN" dirty="0" err="1">
                <a:effectLst/>
                <a:latin typeface="Times New Roman" panose="02020603050405020304" pitchFamily="18" charset="0"/>
                <a:ea typeface="Calibri" panose="020F0502020204030204" pitchFamily="34" charset="0"/>
              </a:rPr>
              <a:t>Xception</a:t>
            </a:r>
            <a:r>
              <a:rPr lang="en-IN" dirty="0">
                <a:effectLst/>
                <a:latin typeface="Times New Roman" panose="02020603050405020304" pitchFamily="18" charset="0"/>
                <a:ea typeface="Calibri" panose="020F0502020204030204" pitchFamily="34" charset="0"/>
              </a:rPr>
              <a:t> model.</a:t>
            </a:r>
            <a:endParaRPr lang="en-IN" dirty="0"/>
          </a:p>
        </p:txBody>
      </p:sp>
    </p:spTree>
    <p:extLst>
      <p:ext uri="{BB962C8B-B14F-4D97-AF65-F5344CB8AC3E}">
        <p14:creationId xmlns:p14="http://schemas.microsoft.com/office/powerpoint/2010/main" val="49868048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8CEA-D75E-93FC-A6B1-D7632A8A6314}"/>
              </a:ext>
            </a:extLst>
          </p:cNvPr>
          <p:cNvSpPr>
            <a:spLocks noGrp="1"/>
          </p:cNvSpPr>
          <p:nvPr>
            <p:ph type="title"/>
          </p:nvPr>
        </p:nvSpPr>
        <p:spPr/>
        <p:txBody>
          <a:bodyPr>
            <a:normAutofit/>
          </a:bodyPr>
          <a:lstStyle/>
          <a:p>
            <a:pPr algn="ctr"/>
            <a:r>
              <a:rPr lang="en-IN" sz="4400" dirty="0">
                <a:effectLst/>
                <a:latin typeface="Times New Roman" panose="02020603050405020304" pitchFamily="18" charset="0"/>
                <a:ea typeface="Calibri Light" panose="020F0302020204030204" pitchFamily="34" charset="0"/>
                <a:cs typeface="Times New Roman" panose="02020603050405020304" pitchFamily="18" charset="0"/>
              </a:rPr>
              <a:t>Methodology</a:t>
            </a:r>
            <a:endParaRPr lang="en-IN" sz="4400" dirty="0">
              <a:latin typeface="Times New Roman" panose="02020603050405020304" pitchFamily="18" charset="0"/>
              <a:ea typeface="Calibri Light" panose="020F03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CFE115E-C099-7FC7-90D2-0300B6461967}"/>
              </a:ext>
            </a:extLst>
          </p:cNvPr>
          <p:cNvPicPr>
            <a:picLocks noChangeAspect="1"/>
          </p:cNvPicPr>
          <p:nvPr/>
        </p:nvPicPr>
        <p:blipFill>
          <a:blip r:embed="rId2"/>
          <a:stretch>
            <a:fillRect/>
          </a:stretch>
        </p:blipFill>
        <p:spPr>
          <a:xfrm>
            <a:off x="4339210" y="1788875"/>
            <a:ext cx="3574540" cy="4508332"/>
          </a:xfrm>
          <a:prstGeom prst="rect">
            <a:avLst/>
          </a:prstGeom>
        </p:spPr>
      </p:pic>
    </p:spTree>
    <p:extLst>
      <p:ext uri="{BB962C8B-B14F-4D97-AF65-F5344CB8AC3E}">
        <p14:creationId xmlns:p14="http://schemas.microsoft.com/office/powerpoint/2010/main" val="413936423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7DDF-D4D7-AD8D-90D0-95EA266BC428}"/>
              </a:ext>
            </a:extLst>
          </p:cNvPr>
          <p:cNvSpPr>
            <a:spLocks noGrp="1"/>
          </p:cNvSpPr>
          <p:nvPr>
            <p:ph type="title"/>
          </p:nvPr>
        </p:nvSpPr>
        <p:spPr/>
        <p:txBody>
          <a:bodyPr>
            <a:normAutofit/>
          </a:bodyPr>
          <a:lstStyle/>
          <a:p>
            <a:pPr algn="ctr"/>
            <a:r>
              <a:rPr lang="en-IN" sz="4400" dirty="0">
                <a:latin typeface="Times New Roman" panose="02020603050405020304" pitchFamily="18" charset="0"/>
                <a:cs typeface="Times New Roman" panose="02020603050405020304" pitchFamily="18" charset="0"/>
              </a:rPr>
              <a:t>Dataset Description</a:t>
            </a:r>
          </a:p>
        </p:txBody>
      </p:sp>
      <p:sp>
        <p:nvSpPr>
          <p:cNvPr id="3" name="Content Placeholder 2">
            <a:extLst>
              <a:ext uri="{FF2B5EF4-FFF2-40B4-BE49-F238E27FC236}">
                <a16:creationId xmlns:a16="http://schemas.microsoft.com/office/drawing/2014/main" id="{58788BAE-0217-2F24-B240-DC87D7B24226}"/>
              </a:ext>
            </a:extLst>
          </p:cNvPr>
          <p:cNvSpPr>
            <a:spLocks noGrp="1"/>
          </p:cNvSpPr>
          <p:nvPr>
            <p:ph idx="1"/>
          </p:nvPr>
        </p:nvSpPr>
        <p:spPr>
          <a:xfrm>
            <a:off x="1097280" y="1845733"/>
            <a:ext cx="10058400" cy="4471353"/>
          </a:xfrm>
        </p:spPr>
        <p:txBody>
          <a:bodyPr/>
          <a:lstStyle/>
          <a:p>
            <a:pPr marL="365760" indent="0">
              <a:lnSpc>
                <a:spcPct val="115000"/>
              </a:lnSpc>
              <a:spcAft>
                <a:spcPts val="800"/>
              </a:spcAft>
              <a:buNone/>
            </a:pPr>
            <a:r>
              <a:rPr lang="en-GB" dirty="0">
                <a:effectLst/>
                <a:latin typeface="Times New Roman" panose="02020603050405020304" pitchFamily="18" charset="0"/>
                <a:ea typeface="Calibri" panose="020F0502020204030204" pitchFamily="34" charset="0"/>
                <a:cs typeface="Times New Roman" panose="02020603050405020304" pitchFamily="18" charset="0"/>
              </a:rPr>
              <a:t>A publicly available dataset from Kaggle was used, containing approximately 5544 images, out of which 794 images represented the test set and 4750 images represented the training set. These images depicted distinctive plants from 12 different plant species.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365760" indent="0">
              <a:lnSpc>
                <a:spcPct val="115000"/>
              </a:lnSpc>
              <a:spcAft>
                <a:spcPts val="800"/>
              </a:spcAft>
              <a:buNone/>
            </a:pP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65760" indent="0">
              <a:lnSpc>
                <a:spcPct val="115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B9A7F8-3647-AFF0-43B1-DE036E4CACF4}"/>
              </a:ext>
            </a:extLst>
          </p:cNvPr>
          <p:cNvPicPr>
            <a:picLocks noChangeAspect="1"/>
          </p:cNvPicPr>
          <p:nvPr/>
        </p:nvPicPr>
        <p:blipFill>
          <a:blip r:embed="rId2"/>
          <a:stretch>
            <a:fillRect/>
          </a:stretch>
        </p:blipFill>
        <p:spPr>
          <a:xfrm>
            <a:off x="1332963" y="3316310"/>
            <a:ext cx="4503549" cy="2925175"/>
          </a:xfrm>
          <a:prstGeom prst="rect">
            <a:avLst/>
          </a:prstGeom>
        </p:spPr>
      </p:pic>
      <p:pic>
        <p:nvPicPr>
          <p:cNvPr id="5" name="Picture 4">
            <a:extLst>
              <a:ext uri="{FF2B5EF4-FFF2-40B4-BE49-F238E27FC236}">
                <a16:creationId xmlns:a16="http://schemas.microsoft.com/office/drawing/2014/main" id="{6916B289-6F50-E591-C6D0-62F86B26989E}"/>
              </a:ext>
            </a:extLst>
          </p:cNvPr>
          <p:cNvPicPr>
            <a:picLocks noChangeAspect="1"/>
          </p:cNvPicPr>
          <p:nvPr/>
        </p:nvPicPr>
        <p:blipFill>
          <a:blip r:embed="rId3"/>
          <a:stretch>
            <a:fillRect/>
          </a:stretch>
        </p:blipFill>
        <p:spPr>
          <a:xfrm>
            <a:off x="6600188" y="3316309"/>
            <a:ext cx="3694496" cy="2925176"/>
          </a:xfrm>
          <a:prstGeom prst="rect">
            <a:avLst/>
          </a:prstGeom>
        </p:spPr>
      </p:pic>
    </p:spTree>
    <p:extLst>
      <p:ext uri="{BB962C8B-B14F-4D97-AF65-F5344CB8AC3E}">
        <p14:creationId xmlns:p14="http://schemas.microsoft.com/office/powerpoint/2010/main" val="87186914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C173-6F6C-BD87-B3D1-88D12096F0CC}"/>
              </a:ext>
            </a:extLst>
          </p:cNvPr>
          <p:cNvSpPr>
            <a:spLocks noGrp="1"/>
          </p:cNvSpPr>
          <p:nvPr>
            <p:ph type="title"/>
          </p:nvPr>
        </p:nvSpPr>
        <p:spPr>
          <a:xfrm>
            <a:off x="1097280" y="235088"/>
            <a:ext cx="10058400" cy="1450757"/>
          </a:xfrm>
        </p:spPr>
        <p:txBody>
          <a:bodyPr>
            <a:normAutofit/>
          </a:bodyPr>
          <a:lstStyle/>
          <a:p>
            <a:pPr algn="ctr"/>
            <a:r>
              <a:rPr lang="en-IN" sz="4400" dirty="0">
                <a:latin typeface="Times New Roman" panose="02020603050405020304" pitchFamily="18" charset="0"/>
                <a:cs typeface="Times New Roman" panose="02020603050405020304" pitchFamily="18" charset="0"/>
              </a:rPr>
              <a:t>Dataset</a:t>
            </a:r>
          </a:p>
        </p:txBody>
      </p:sp>
      <p:sp>
        <p:nvSpPr>
          <p:cNvPr id="6" name="Content Placeholder 5">
            <a:extLst>
              <a:ext uri="{FF2B5EF4-FFF2-40B4-BE49-F238E27FC236}">
                <a16:creationId xmlns:a16="http://schemas.microsoft.com/office/drawing/2014/main" id="{B4E3ACAF-7D16-ECD0-9144-2A9D19DA38B1}"/>
              </a:ext>
            </a:extLst>
          </p:cNvPr>
          <p:cNvSpPr>
            <a:spLocks noGrp="1"/>
          </p:cNvSpPr>
          <p:nvPr>
            <p:ph idx="1"/>
          </p:nvPr>
        </p:nvSpPr>
        <p:spPr/>
        <p:txBody>
          <a:bodyPr/>
          <a:lstStyle/>
          <a:p>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40BC2F9-6CCB-274B-E5FE-D86E6B47A11B}"/>
              </a:ext>
            </a:extLst>
          </p:cNvPr>
          <p:cNvPicPr>
            <a:picLocks noChangeAspect="1"/>
          </p:cNvPicPr>
          <p:nvPr/>
        </p:nvPicPr>
        <p:blipFill>
          <a:blip r:embed="rId2"/>
          <a:stretch>
            <a:fillRect/>
          </a:stretch>
        </p:blipFill>
        <p:spPr>
          <a:xfrm>
            <a:off x="3066679" y="1987675"/>
            <a:ext cx="6058642" cy="3958691"/>
          </a:xfrm>
          <a:prstGeom prst="rect">
            <a:avLst/>
          </a:prstGeom>
        </p:spPr>
      </p:pic>
    </p:spTree>
    <p:extLst>
      <p:ext uri="{BB962C8B-B14F-4D97-AF65-F5344CB8AC3E}">
        <p14:creationId xmlns:p14="http://schemas.microsoft.com/office/powerpoint/2010/main" val="2783989268"/>
      </p:ext>
    </p:extLst>
  </p:cSld>
  <p:clrMapOvr>
    <a:masterClrMapping/>
  </p:clrMapOvr>
  <p:transition spd="slow">
    <p:cover/>
  </p:transition>
</p:sld>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1549</TotalTime>
  <Words>1129</Words>
  <Application>Microsoft Office PowerPoint</Application>
  <PresentationFormat>Widescreen</PresentationFormat>
  <Paragraphs>136</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Calibri Light</vt:lpstr>
      <vt:lpstr>Times New Roman</vt:lpstr>
      <vt:lpstr>Trebuchet MS</vt:lpstr>
      <vt:lpstr>Wingdings</vt:lpstr>
      <vt:lpstr>Retrospect</vt:lpstr>
      <vt:lpstr>PowerPoint Presentation</vt:lpstr>
      <vt:lpstr>Table Of Contents</vt:lpstr>
      <vt:lpstr>Abstract</vt:lpstr>
      <vt:lpstr>Objectives</vt:lpstr>
      <vt:lpstr>Existing System</vt:lpstr>
      <vt:lpstr>Proposed System</vt:lpstr>
      <vt:lpstr>Methodology</vt:lpstr>
      <vt:lpstr>Dataset Description</vt:lpstr>
      <vt:lpstr>Dataset</vt:lpstr>
      <vt:lpstr>Dataset</vt:lpstr>
      <vt:lpstr>Data Pre-processing</vt:lpstr>
      <vt:lpstr>Data Augmentation</vt:lpstr>
      <vt:lpstr>Data Split</vt:lpstr>
      <vt:lpstr>Model Building</vt:lpstr>
      <vt:lpstr>Convolutional Neural Network</vt:lpstr>
      <vt:lpstr>ResNet-50 </vt:lpstr>
      <vt:lpstr>Modified ResNet-50</vt:lpstr>
      <vt:lpstr>Xception</vt:lpstr>
      <vt:lpstr>Xception</vt:lpstr>
      <vt:lpstr>Modified Xception</vt:lpstr>
      <vt:lpstr>Compiling &amp; Training the model</vt:lpstr>
      <vt:lpstr>Results</vt:lpstr>
      <vt:lpstr>Results</vt:lpstr>
      <vt:lpstr>Results</vt:lpstr>
      <vt:lpstr>Comparing Results</vt:lpstr>
      <vt:lpstr>Comparing Results</vt:lpstr>
      <vt:lpstr>Results</vt:lpstr>
      <vt:lpstr>Conclusion</vt:lpstr>
      <vt:lpstr>Output</vt:lpstr>
      <vt:lpstr>Output</vt:lpstr>
      <vt:lpstr>Output</vt:lpstr>
      <vt:lpstr>Output</vt:lpstr>
      <vt:lpstr>Output</vt:lpstr>
      <vt:lpstr>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Farheen Shaik</dc:creator>
  <cp:lastModifiedBy>Farheen Shaik</cp:lastModifiedBy>
  <cp:revision>41</cp:revision>
  <dcterms:created xsi:type="dcterms:W3CDTF">2022-09-20T13:53:17Z</dcterms:created>
  <dcterms:modified xsi:type="dcterms:W3CDTF">2023-04-28T06:36:15Z</dcterms:modified>
</cp:coreProperties>
</file>